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5"/>
  </p:notesMasterIdLst>
  <p:sldIdLst>
    <p:sldId id="256" r:id="rId2"/>
    <p:sldId id="440" r:id="rId3"/>
    <p:sldId id="441" r:id="rId4"/>
    <p:sldId id="442" r:id="rId5"/>
    <p:sldId id="443" r:id="rId6"/>
    <p:sldId id="444" r:id="rId7"/>
    <p:sldId id="445" r:id="rId8"/>
    <p:sldId id="447" r:id="rId9"/>
    <p:sldId id="446" r:id="rId10"/>
    <p:sldId id="448" r:id="rId11"/>
    <p:sldId id="458" r:id="rId12"/>
    <p:sldId id="459" r:id="rId13"/>
    <p:sldId id="457" r:id="rId14"/>
    <p:sldId id="460" r:id="rId15"/>
    <p:sldId id="463" r:id="rId16"/>
    <p:sldId id="464" r:id="rId17"/>
    <p:sldId id="465" r:id="rId18"/>
    <p:sldId id="435" r:id="rId19"/>
    <p:sldId id="466" r:id="rId20"/>
    <p:sldId id="453" r:id="rId21"/>
    <p:sldId id="449" r:id="rId22"/>
    <p:sldId id="454" r:id="rId23"/>
    <p:sldId id="450" r:id="rId24"/>
    <p:sldId id="451" r:id="rId25"/>
    <p:sldId id="436" r:id="rId26"/>
    <p:sldId id="470" r:id="rId27"/>
    <p:sldId id="471" r:id="rId28"/>
    <p:sldId id="438" r:id="rId29"/>
    <p:sldId id="468" r:id="rId30"/>
    <p:sldId id="473" r:id="rId31"/>
    <p:sldId id="474" r:id="rId32"/>
    <p:sldId id="472" r:id="rId33"/>
    <p:sldId id="480" r:id="rId34"/>
    <p:sldId id="481" r:id="rId35"/>
    <p:sldId id="482" r:id="rId36"/>
    <p:sldId id="483" r:id="rId37"/>
    <p:sldId id="484" r:id="rId38"/>
    <p:sldId id="486" r:id="rId39"/>
    <p:sldId id="469" r:id="rId40"/>
    <p:sldId id="485" r:id="rId41"/>
    <p:sldId id="487" r:id="rId42"/>
    <p:sldId id="364" r:id="rId43"/>
    <p:sldId id="36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60002"/>
    <a:srgbClr val="DFB8FF"/>
    <a:srgbClr val="FBC4A6"/>
    <a:srgbClr val="A9D18E"/>
    <a:srgbClr val="F9F9F9"/>
    <a:srgbClr val="C5DFB4"/>
    <a:srgbClr val="BDD8EE"/>
    <a:srgbClr val="DA62DE"/>
    <a:srgbClr val="AAC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3"/>
    <p:restoredTop sz="97030"/>
  </p:normalViewPr>
  <p:slideViewPr>
    <p:cSldViewPr snapToGrid="0" snapToObjects="1">
      <p:cViewPr varScale="1">
        <p:scale>
          <a:sx n="128" d="100"/>
          <a:sy n="128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8EEE-EF7E-8742-96B2-65C1BD215333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52F1-1543-5748-A71C-43B11D21A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7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152F1-1543-5748-A71C-43B11D21A1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8D7F-02C0-E046-91CB-EBF02320A3C1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185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E0F1-E41B-704F-BA82-7A6AC0588047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0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gxuan-Title Only">
  <p:cSld name="Mingxuan-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9480" y="274680"/>
            <a:ext cx="109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6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713-A9BF-7E4C-947A-4C259898D0BE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9BF4-5CCB-3946-8E68-97F3FD5A1352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E64-F728-FB4B-AF2A-33EF22527E1F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C3E9-72AB-A042-A2D7-F8A041FAC881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2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0F05-C80C-FE4E-8BC4-B41A0643590A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7CF0-9982-2242-BB38-308892AD0416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6DA9-E739-1E41-865D-86A633AE97C2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A62C-B83D-3045-B53E-5B0999033BBB}" type="datetime1">
              <a:rPr lang="en-US" smtClean="0"/>
              <a:pPr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E0F1-E41B-704F-BA82-7A6AC0588047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37E7-F180-D043-87BE-208C74AB2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temyprofessors.com/ShowRatings.jsp?tid=2391740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s://www.ratemyprofessors.com/ShowRatings.jsp?tid=2391740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hipGqSZEB0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deep-learning-essentials/9781785880360/b71e37fb-5fd9-4094-98c8-04130d5f0771.x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intuitive-understanding-of-seq2seq-model-attention-mechanism-in-deep-learning-1c1c24aace1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analytics-vidhya/intuitive-understanding-of-seq2seq-model-attention-mechanism-in-deep-learning-1c1c24aace1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2dsupsdlclass.github.io/lectures-labs/" TargetMode="External"/><Relationship Id="rId7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nn-cells-analyzing-gru-equations-vs-lstm-and-when-to-choose-rnn-over-transformers-a28e46beef31" TargetMode="External"/><Relationship Id="rId5" Type="http://schemas.openxmlformats.org/officeDocument/2006/relationships/hyperlink" Target="https://lilianweng.github.io/posts/2018-08-12-vae/" TargetMode="External"/><Relationship Id="rId4" Type="http://schemas.openxmlformats.org/officeDocument/2006/relationships/hyperlink" Target="http://www.datascience4all.org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3.0406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65FE-56F9-F24B-8A67-CEE49DD9A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Recurrent Neural Networks II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CFCAB-1429-CD4F-9A99-869F53A9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Yao-Yi Chiang</a:t>
            </a:r>
          </a:p>
          <a:p>
            <a:r>
              <a:rPr lang="en-US" dirty="0">
                <a:latin typeface="+mn-lt"/>
              </a:rPr>
              <a:t>Computer Science and Engineering</a:t>
            </a:r>
          </a:p>
          <a:p>
            <a:r>
              <a:rPr lang="en-US" dirty="0">
                <a:latin typeface="+mn-lt"/>
              </a:rPr>
              <a:t>University of Minnesota</a:t>
            </a:r>
          </a:p>
          <a:p>
            <a:r>
              <a:rPr lang="en-US" dirty="0" err="1">
                <a:latin typeface="+mn-lt"/>
              </a:rPr>
              <a:t>yaoyi@umn.edu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63C4-3D7A-4D40-A73E-F3D41CB4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2D1A-BA36-8C4F-ADB5-5FAF97ABA1F9}"/>
              </a:ext>
            </a:extLst>
          </p:cNvPr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CC-BY</a:t>
            </a:r>
          </a:p>
          <a:p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99D8D-385E-5946-8D40-8786B3861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318F-D95C-AE4A-A7AD-9FAAD40C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  <a:r>
              <a:rPr lang="zh-CN" altLang="en-US" dirty="0"/>
              <a:t> </a:t>
            </a:r>
            <a:r>
              <a:rPr lang="en-US" altLang="zh-CN" dirty="0"/>
              <a:t>VS. LSTM: Which to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75957-B398-9D4D-9A7A-524507F3A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deal with large datasets, the greater expressive power of LSTMs may lead to superior results</a:t>
            </a:r>
          </a:p>
          <a:p>
            <a:endParaRPr lang="en-US" dirty="0"/>
          </a:p>
          <a:p>
            <a:r>
              <a:rPr lang="en-US" dirty="0"/>
              <a:t>In theory, the LSTM cells should </a:t>
            </a:r>
            <a:r>
              <a:rPr lang="en-US" b="1" dirty="0"/>
              <a:t>remember longer sequences</a:t>
            </a:r>
            <a:r>
              <a:rPr lang="en-US" dirty="0"/>
              <a:t> than GRUs and outperform them in tasks requiring modeling long-range correlations</a:t>
            </a:r>
          </a:p>
          <a:p>
            <a:endParaRPr lang="en-US" dirty="0"/>
          </a:p>
          <a:p>
            <a:r>
              <a:rPr lang="en-US" dirty="0"/>
              <a:t>Which to use </a:t>
            </a:r>
            <a:r>
              <a:rPr lang="en-US" b="1" dirty="0"/>
              <a:t>lies in the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93B78-6AE5-364E-AA30-91368396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4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9F86-CD40-7D46-84C5-27D6DCA8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 Examples: Stacked LSTMs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C05B-81D2-414C-8785-524C5CAC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3C00A-F38A-0740-9E6E-FF875FAE8AD3}"/>
              </a:ext>
            </a:extLst>
          </p:cNvPr>
          <p:cNvSpPr txBox="1"/>
          <p:nvPr/>
        </p:nvSpPr>
        <p:spPr>
          <a:xfrm>
            <a:off x="1359608" y="4972789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Layer &lt;1&gt;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39D8A6-81A1-1844-A8F6-6FA265FF37BC}"/>
              </a:ext>
            </a:extLst>
          </p:cNvPr>
          <p:cNvCxnSpPr>
            <a:cxnSpLocks/>
            <a:stCxn id="86" idx="3"/>
            <a:endCxn id="107" idx="1"/>
          </p:cNvCxnSpPr>
          <p:nvPr/>
        </p:nvCxnSpPr>
        <p:spPr>
          <a:xfrm>
            <a:off x="4760578" y="5172277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421A28-0B02-3C4C-B84C-4A1A2D42F18A}"/>
              </a:ext>
            </a:extLst>
          </p:cNvPr>
          <p:cNvCxnSpPr>
            <a:cxnSpLocks/>
            <a:stCxn id="107" idx="3"/>
            <a:endCxn id="114" idx="1"/>
          </p:cNvCxnSpPr>
          <p:nvPr/>
        </p:nvCxnSpPr>
        <p:spPr>
          <a:xfrm>
            <a:off x="6919032" y="5172277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0E2B7F-1DAA-2542-8F75-966BF1D15CB9}"/>
              </a:ext>
            </a:extLst>
          </p:cNvPr>
          <p:cNvCxnSpPr>
            <a:cxnSpLocks/>
            <a:stCxn id="114" idx="3"/>
            <a:endCxn id="121" idx="1"/>
          </p:cNvCxnSpPr>
          <p:nvPr/>
        </p:nvCxnSpPr>
        <p:spPr>
          <a:xfrm>
            <a:off x="8383925" y="5172277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856990-3FEB-384E-AF93-0C01114AE1E7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3029488" y="5172277"/>
            <a:ext cx="908130" cy="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/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/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433731C-ADFA-7340-807F-39835BAB103E}"/>
              </a:ext>
            </a:extLst>
          </p:cNvPr>
          <p:cNvSpPr/>
          <p:nvPr/>
        </p:nvSpPr>
        <p:spPr>
          <a:xfrm>
            <a:off x="393761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4C6AC1E-FA1F-6A4F-ACD2-FE2A1B42D188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4349098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/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/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C3263BB-F09B-CD46-B53B-37CAD46D9537}"/>
              </a:ext>
            </a:extLst>
          </p:cNvPr>
          <p:cNvSpPr/>
          <p:nvPr/>
        </p:nvSpPr>
        <p:spPr>
          <a:xfrm>
            <a:off x="6096072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CD5FB9A-D2B3-B949-BEFC-4242D6F9E7FD}"/>
              </a:ext>
            </a:extLst>
          </p:cNvPr>
          <p:cNvCxnSpPr>
            <a:cxnSpLocks/>
            <a:stCxn id="105" idx="0"/>
            <a:endCxn id="107" idx="2"/>
          </p:cNvCxnSpPr>
          <p:nvPr/>
        </p:nvCxnSpPr>
        <p:spPr>
          <a:xfrm flipV="1">
            <a:off x="6507552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/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16C24F8B-52BC-DE4F-AF78-1BDECDF39E51}"/>
              </a:ext>
            </a:extLst>
          </p:cNvPr>
          <p:cNvSpPr/>
          <p:nvPr/>
        </p:nvSpPr>
        <p:spPr>
          <a:xfrm>
            <a:off x="7560965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8871D05-7570-AE42-A6F5-E5FD671DC9EE}"/>
              </a:ext>
            </a:extLst>
          </p:cNvPr>
          <p:cNvCxnSpPr>
            <a:cxnSpLocks/>
            <a:stCxn id="112" idx="0"/>
            <a:endCxn id="114" idx="2"/>
          </p:cNvCxnSpPr>
          <p:nvPr/>
        </p:nvCxnSpPr>
        <p:spPr>
          <a:xfrm flipV="1">
            <a:off x="7968777" y="5400877"/>
            <a:ext cx="3668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/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B1AD89F2-CDEF-2E49-A213-D337F283F25A}"/>
              </a:ext>
            </a:extLst>
          </p:cNvPr>
          <p:cNvSpPr/>
          <p:nvPr/>
        </p:nvSpPr>
        <p:spPr>
          <a:xfrm>
            <a:off x="902017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D09E48-71C9-BC4D-B5D6-8A7333D1DD10}"/>
              </a:ext>
            </a:extLst>
          </p:cNvPr>
          <p:cNvCxnSpPr>
            <a:cxnSpLocks/>
            <a:stCxn id="121" idx="0"/>
            <a:endCxn id="149" idx="4"/>
          </p:cNvCxnSpPr>
          <p:nvPr/>
        </p:nvCxnSpPr>
        <p:spPr>
          <a:xfrm flipV="1">
            <a:off x="9431658" y="2424126"/>
            <a:ext cx="6271" cy="2519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1CE6B35-CB07-7643-A3A2-A81F88F75ED9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9427281" y="5400877"/>
            <a:ext cx="4377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/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2" name="TextBox 3091">
            <a:extLst>
              <a:ext uri="{FF2B5EF4-FFF2-40B4-BE49-F238E27FC236}">
                <a16:creationId xmlns:a16="http://schemas.microsoft.com/office/drawing/2014/main" id="{40579C1B-EA8E-9446-9DA7-4F33040133E2}"/>
              </a:ext>
            </a:extLst>
          </p:cNvPr>
          <p:cNvSpPr txBox="1"/>
          <p:nvPr/>
        </p:nvSpPr>
        <p:spPr>
          <a:xfrm>
            <a:off x="0" y="6519446"/>
            <a:ext cx="4232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LSTM cell can be replaced with other RNN cells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01B0B30-44A8-7946-9122-78088BE8F869}"/>
              </a:ext>
            </a:extLst>
          </p:cNvPr>
          <p:cNvSpPr txBox="1"/>
          <p:nvPr/>
        </p:nvSpPr>
        <p:spPr>
          <a:xfrm>
            <a:off x="2046756" y="3836304"/>
            <a:ext cx="2426285" cy="646331"/>
          </a:xfrm>
          <a:prstGeom prst="rect">
            <a:avLst/>
          </a:prstGeom>
          <a:solidFill>
            <a:srgbClr val="96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 hidden and cell states for Layer &lt;1&gt;</a:t>
            </a:r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F02B18F3-F760-1F41-BAC3-1E58995D5561}"/>
              </a:ext>
            </a:extLst>
          </p:cNvPr>
          <p:cNvSpPr/>
          <p:nvPr/>
        </p:nvSpPr>
        <p:spPr>
          <a:xfrm>
            <a:off x="3118382" y="4492594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37504F-FCC7-2344-88B4-C11C4596B313}"/>
              </a:ext>
            </a:extLst>
          </p:cNvPr>
          <p:cNvSpPr/>
          <p:nvPr/>
        </p:nvSpPr>
        <p:spPr>
          <a:xfrm>
            <a:off x="10061996" y="1829881"/>
            <a:ext cx="1691909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One”</a:t>
            </a:r>
          </a:p>
        </p:txBody>
      </p:sp>
      <p:sp>
        <p:nvSpPr>
          <p:cNvPr id="78" name="Down Arrow 77">
            <a:extLst>
              <a:ext uri="{FF2B5EF4-FFF2-40B4-BE49-F238E27FC236}">
                <a16:creationId xmlns:a16="http://schemas.microsoft.com/office/drawing/2014/main" id="{33FAD722-220A-6049-AB01-1E313A480226}"/>
              </a:ext>
            </a:extLst>
          </p:cNvPr>
          <p:cNvSpPr/>
          <p:nvPr/>
        </p:nvSpPr>
        <p:spPr>
          <a:xfrm rot="5400000">
            <a:off x="9785394" y="2031737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9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9F86-CD40-7D46-84C5-27D6DCA8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 Examples: Stacked LSTMs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C05B-81D2-414C-8785-524C5CAC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3C00A-F38A-0740-9E6E-FF875FAE8AD3}"/>
              </a:ext>
            </a:extLst>
          </p:cNvPr>
          <p:cNvSpPr txBox="1"/>
          <p:nvPr/>
        </p:nvSpPr>
        <p:spPr>
          <a:xfrm>
            <a:off x="1359608" y="4972789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Layer &lt;1&gt;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8B77A-7BCA-EB4D-98D7-00486758E9A4}"/>
              </a:ext>
            </a:extLst>
          </p:cNvPr>
          <p:cNvSpPr txBox="1"/>
          <p:nvPr/>
        </p:nvSpPr>
        <p:spPr>
          <a:xfrm>
            <a:off x="1359608" y="3578295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Layer &lt;2&gt;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29125E-4583-4547-8E9D-784ADDA3C8DE}"/>
              </a:ext>
            </a:extLst>
          </p:cNvPr>
          <p:cNvCxnSpPr>
            <a:cxnSpLocks/>
            <a:stCxn id="85" idx="3"/>
            <a:endCxn id="106" idx="1"/>
          </p:cNvCxnSpPr>
          <p:nvPr/>
        </p:nvCxnSpPr>
        <p:spPr>
          <a:xfrm>
            <a:off x="4773121" y="3800003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39D8A6-81A1-1844-A8F6-6FA265FF37BC}"/>
              </a:ext>
            </a:extLst>
          </p:cNvPr>
          <p:cNvCxnSpPr>
            <a:cxnSpLocks/>
            <a:stCxn id="86" idx="3"/>
            <a:endCxn id="107" idx="1"/>
          </p:cNvCxnSpPr>
          <p:nvPr/>
        </p:nvCxnSpPr>
        <p:spPr>
          <a:xfrm>
            <a:off x="4760578" y="5172277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7ED245-AEB4-6740-9659-4279B509436D}"/>
              </a:ext>
            </a:extLst>
          </p:cNvPr>
          <p:cNvCxnSpPr>
            <a:cxnSpLocks/>
            <a:stCxn id="106" idx="3"/>
            <a:endCxn id="113" idx="1"/>
          </p:cNvCxnSpPr>
          <p:nvPr/>
        </p:nvCxnSpPr>
        <p:spPr>
          <a:xfrm>
            <a:off x="6931575" y="3800003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421A28-0B02-3C4C-B84C-4A1A2D42F18A}"/>
              </a:ext>
            </a:extLst>
          </p:cNvPr>
          <p:cNvCxnSpPr>
            <a:cxnSpLocks/>
            <a:stCxn id="107" idx="3"/>
            <a:endCxn id="114" idx="1"/>
          </p:cNvCxnSpPr>
          <p:nvPr/>
        </p:nvCxnSpPr>
        <p:spPr>
          <a:xfrm>
            <a:off x="6919032" y="5172277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993CE9B-1FF5-6841-BE1E-B4D9EF47866D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8396468" y="3800003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0E2B7F-1DAA-2542-8F75-966BF1D15CB9}"/>
              </a:ext>
            </a:extLst>
          </p:cNvPr>
          <p:cNvCxnSpPr>
            <a:cxnSpLocks/>
            <a:stCxn id="114" idx="3"/>
            <a:endCxn id="121" idx="1"/>
          </p:cNvCxnSpPr>
          <p:nvPr/>
        </p:nvCxnSpPr>
        <p:spPr>
          <a:xfrm>
            <a:off x="8383925" y="5172277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6B1047-FB5D-9D4E-A750-7FDA836AE95A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3023218" y="3795382"/>
            <a:ext cx="926943" cy="4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D1D00D-1B25-FE4C-8C6C-2DFED5ABAFCF}"/>
                  </a:ext>
                </a:extLst>
              </p:cNvPr>
              <p:cNvSpPr txBox="1"/>
              <p:nvPr/>
            </p:nvSpPr>
            <p:spPr>
              <a:xfrm>
                <a:off x="2679118" y="3439228"/>
                <a:ext cx="1161600" cy="345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D1D00D-1B25-FE4C-8C6C-2DFED5AB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3439228"/>
                <a:ext cx="1161600" cy="34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856990-3FEB-384E-AF93-0C01114AE1E7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3029488" y="5172277"/>
            <a:ext cx="908130" cy="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/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/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5C47565-7CE1-734E-A88C-D64ED2D896F0}"/>
              </a:ext>
            </a:extLst>
          </p:cNvPr>
          <p:cNvSpPr/>
          <p:nvPr/>
        </p:nvSpPr>
        <p:spPr>
          <a:xfrm>
            <a:off x="3950161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433731C-ADFA-7340-807F-39835BAB103E}"/>
              </a:ext>
            </a:extLst>
          </p:cNvPr>
          <p:cNvSpPr/>
          <p:nvPr/>
        </p:nvSpPr>
        <p:spPr>
          <a:xfrm>
            <a:off x="393761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4C48498-1AF3-3746-B78F-3B0FC27F1B9F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flipV="1">
            <a:off x="4349098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4C6AC1E-FA1F-6A4F-ACD2-FE2A1B42D188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4349098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Down Arrow 95">
            <a:extLst>
              <a:ext uri="{FF2B5EF4-FFF2-40B4-BE49-F238E27FC236}">
                <a16:creationId xmlns:a16="http://schemas.microsoft.com/office/drawing/2014/main" id="{247B5032-9F31-5A42-ADAB-1503786BB5E4}"/>
              </a:ext>
            </a:extLst>
          </p:cNvPr>
          <p:cNvSpPr/>
          <p:nvPr/>
        </p:nvSpPr>
        <p:spPr>
          <a:xfrm rot="5400000">
            <a:off x="4410488" y="4318091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1D9314-1092-4B49-8CBB-A24B009961B3}"/>
                  </a:ext>
                </a:extLst>
              </p:cNvPr>
              <p:cNvSpPr txBox="1"/>
              <p:nvPr/>
            </p:nvSpPr>
            <p:spPr>
              <a:xfrm>
                <a:off x="4677334" y="4113702"/>
                <a:ext cx="1536020" cy="651397"/>
              </a:xfrm>
              <a:prstGeom prst="rect">
                <a:avLst/>
              </a:prstGeom>
              <a:solidFill>
                <a:srgbClr val="96000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pass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&lt;1&gt;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next layer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1D9314-1092-4B49-8CBB-A24B0099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34" y="4113702"/>
                <a:ext cx="1536020" cy="651397"/>
              </a:xfrm>
              <a:prstGeom prst="rect">
                <a:avLst/>
              </a:prstGeom>
              <a:blipFill>
                <a:blip r:embed="rId5"/>
                <a:stretch>
                  <a:fillRect t="-5769" r="-163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/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/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660369D-3414-E244-84E7-5D8AF1538678}"/>
              </a:ext>
            </a:extLst>
          </p:cNvPr>
          <p:cNvSpPr/>
          <p:nvPr/>
        </p:nvSpPr>
        <p:spPr>
          <a:xfrm>
            <a:off x="6108615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C3263BB-F09B-CD46-B53B-37CAD46D9537}"/>
              </a:ext>
            </a:extLst>
          </p:cNvPr>
          <p:cNvSpPr/>
          <p:nvPr/>
        </p:nvSpPr>
        <p:spPr>
          <a:xfrm>
            <a:off x="6096072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D40BAFF-A155-974F-8704-3A6E781E32B7}"/>
              </a:ext>
            </a:extLst>
          </p:cNvPr>
          <p:cNvCxnSpPr>
            <a:cxnSpLocks/>
            <a:stCxn id="107" idx="0"/>
            <a:endCxn id="106" idx="2"/>
          </p:cNvCxnSpPr>
          <p:nvPr/>
        </p:nvCxnSpPr>
        <p:spPr>
          <a:xfrm flipV="1">
            <a:off x="6507552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CD5FB9A-D2B3-B949-BEFC-4242D6F9E7FD}"/>
              </a:ext>
            </a:extLst>
          </p:cNvPr>
          <p:cNvCxnSpPr>
            <a:cxnSpLocks/>
            <a:stCxn id="105" idx="0"/>
            <a:endCxn id="107" idx="2"/>
          </p:cNvCxnSpPr>
          <p:nvPr/>
        </p:nvCxnSpPr>
        <p:spPr>
          <a:xfrm flipV="1">
            <a:off x="6507552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/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7237FEF5-97C6-6C48-897D-10C5F7ECD597}"/>
              </a:ext>
            </a:extLst>
          </p:cNvPr>
          <p:cNvSpPr/>
          <p:nvPr/>
        </p:nvSpPr>
        <p:spPr>
          <a:xfrm>
            <a:off x="7573508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16C24F8B-52BC-DE4F-AF78-1BDECDF39E51}"/>
              </a:ext>
            </a:extLst>
          </p:cNvPr>
          <p:cNvSpPr/>
          <p:nvPr/>
        </p:nvSpPr>
        <p:spPr>
          <a:xfrm>
            <a:off x="7560965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B20D57C-CF23-7D45-A44E-94643937A130}"/>
              </a:ext>
            </a:extLst>
          </p:cNvPr>
          <p:cNvCxnSpPr>
            <a:cxnSpLocks/>
            <a:stCxn id="114" idx="0"/>
            <a:endCxn id="113" idx="2"/>
          </p:cNvCxnSpPr>
          <p:nvPr/>
        </p:nvCxnSpPr>
        <p:spPr>
          <a:xfrm flipV="1">
            <a:off x="7972445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8871D05-7570-AE42-A6F5-E5FD671DC9EE}"/>
              </a:ext>
            </a:extLst>
          </p:cNvPr>
          <p:cNvCxnSpPr>
            <a:cxnSpLocks/>
            <a:stCxn id="112" idx="0"/>
            <a:endCxn id="114" idx="2"/>
          </p:cNvCxnSpPr>
          <p:nvPr/>
        </p:nvCxnSpPr>
        <p:spPr>
          <a:xfrm flipV="1">
            <a:off x="7968777" y="5400877"/>
            <a:ext cx="3668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/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CD24DAE5-D330-B241-B22F-BDA59C6BB847}"/>
              </a:ext>
            </a:extLst>
          </p:cNvPr>
          <p:cNvSpPr/>
          <p:nvPr/>
        </p:nvSpPr>
        <p:spPr>
          <a:xfrm>
            <a:off x="9032721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B1AD89F2-CDEF-2E49-A213-D337F283F25A}"/>
              </a:ext>
            </a:extLst>
          </p:cNvPr>
          <p:cNvSpPr/>
          <p:nvPr/>
        </p:nvSpPr>
        <p:spPr>
          <a:xfrm>
            <a:off x="902017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D09E48-71C9-BC4D-B5D6-8A7333D1DD10}"/>
              </a:ext>
            </a:extLst>
          </p:cNvPr>
          <p:cNvCxnSpPr>
            <a:cxnSpLocks/>
            <a:stCxn id="121" idx="0"/>
            <a:endCxn id="120" idx="2"/>
          </p:cNvCxnSpPr>
          <p:nvPr/>
        </p:nvCxnSpPr>
        <p:spPr>
          <a:xfrm flipV="1">
            <a:off x="9431658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1CE6B35-CB07-7643-A3A2-A81F88F75ED9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9427281" y="5400877"/>
            <a:ext cx="4377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84C9FC7-78E8-2146-B55C-4B03E4D91288}"/>
              </a:ext>
            </a:extLst>
          </p:cNvPr>
          <p:cNvCxnSpPr>
            <a:cxnSpLocks/>
            <a:stCxn id="120" idx="0"/>
            <a:endCxn id="149" idx="4"/>
          </p:cNvCxnSpPr>
          <p:nvPr/>
        </p:nvCxnSpPr>
        <p:spPr>
          <a:xfrm flipH="1" flipV="1">
            <a:off x="9437929" y="2424126"/>
            <a:ext cx="6272" cy="1147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3B2DFF0-DADE-7543-B602-F0BC87DC6B43}"/>
                  </a:ext>
                </a:extLst>
              </p:cNvPr>
              <p:cNvSpPr/>
              <p:nvPr/>
            </p:nvSpPr>
            <p:spPr>
              <a:xfrm>
                <a:off x="4718376" y="3442524"/>
                <a:ext cx="1161600" cy="343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3B2DFF0-DADE-7543-B602-F0BC87DC6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3442524"/>
                <a:ext cx="1161600" cy="343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/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2" name="TextBox 3091">
            <a:extLst>
              <a:ext uri="{FF2B5EF4-FFF2-40B4-BE49-F238E27FC236}">
                <a16:creationId xmlns:a16="http://schemas.microsoft.com/office/drawing/2014/main" id="{40579C1B-EA8E-9446-9DA7-4F33040133E2}"/>
              </a:ext>
            </a:extLst>
          </p:cNvPr>
          <p:cNvSpPr txBox="1"/>
          <p:nvPr/>
        </p:nvSpPr>
        <p:spPr>
          <a:xfrm>
            <a:off x="0" y="6519446"/>
            <a:ext cx="4232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LSTM cell can be replaced with other RNN cells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7D159F-392D-4E4C-9221-ED54A606135A}"/>
              </a:ext>
            </a:extLst>
          </p:cNvPr>
          <p:cNvSpPr txBox="1"/>
          <p:nvPr/>
        </p:nvSpPr>
        <p:spPr>
          <a:xfrm>
            <a:off x="910302" y="2653252"/>
            <a:ext cx="1833932" cy="646331"/>
          </a:xfrm>
          <a:prstGeom prst="rect">
            <a:avLst/>
          </a:prstGeom>
          <a:solidFill>
            <a:srgbClr val="96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Stack a second LSTM layer</a:t>
            </a:r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34F96DC3-7666-014D-A3A5-B837F9A49413}"/>
              </a:ext>
            </a:extLst>
          </p:cNvPr>
          <p:cNvSpPr/>
          <p:nvPr/>
        </p:nvSpPr>
        <p:spPr>
          <a:xfrm>
            <a:off x="1683753" y="3309542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E5B07F-444C-1B46-B5C3-9D0319D65EE5}"/>
              </a:ext>
            </a:extLst>
          </p:cNvPr>
          <p:cNvSpPr/>
          <p:nvPr/>
        </p:nvSpPr>
        <p:spPr>
          <a:xfrm>
            <a:off x="10061996" y="1829881"/>
            <a:ext cx="1691909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One”</a:t>
            </a:r>
          </a:p>
        </p:txBody>
      </p:sp>
      <p:sp>
        <p:nvSpPr>
          <p:cNvPr id="80" name="Down Arrow 79">
            <a:extLst>
              <a:ext uri="{FF2B5EF4-FFF2-40B4-BE49-F238E27FC236}">
                <a16:creationId xmlns:a16="http://schemas.microsoft.com/office/drawing/2014/main" id="{8DDBC040-3613-C24E-B794-86857D475E7B}"/>
              </a:ext>
            </a:extLst>
          </p:cNvPr>
          <p:cNvSpPr/>
          <p:nvPr/>
        </p:nvSpPr>
        <p:spPr>
          <a:xfrm rot="5400000">
            <a:off x="9785394" y="2031737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3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9F86-CD40-7D46-84C5-27D6DCA8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 Examples: Stacked LSTMs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C05B-81D2-414C-8785-524C5CAC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3C00A-F38A-0740-9E6E-FF875FAE8AD3}"/>
              </a:ext>
            </a:extLst>
          </p:cNvPr>
          <p:cNvSpPr txBox="1"/>
          <p:nvPr/>
        </p:nvSpPr>
        <p:spPr>
          <a:xfrm>
            <a:off x="1359608" y="4972789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Layer &lt;1&gt;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8B77A-7BCA-EB4D-98D7-00486758E9A4}"/>
              </a:ext>
            </a:extLst>
          </p:cNvPr>
          <p:cNvSpPr txBox="1"/>
          <p:nvPr/>
        </p:nvSpPr>
        <p:spPr>
          <a:xfrm>
            <a:off x="1359608" y="3578295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Layer &lt;2&gt;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1C51E-E16F-6B4D-8586-4827C51AA20F}"/>
              </a:ext>
            </a:extLst>
          </p:cNvPr>
          <p:cNvSpPr txBox="1"/>
          <p:nvPr/>
        </p:nvSpPr>
        <p:spPr>
          <a:xfrm>
            <a:off x="1359608" y="2774424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Layer &lt;3&gt;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5C923D-1F92-974D-BE52-912B7B898925}"/>
              </a:ext>
            </a:extLst>
          </p:cNvPr>
          <p:cNvCxnSpPr>
            <a:cxnSpLocks/>
            <a:stCxn id="74" idx="3"/>
            <a:endCxn id="104" idx="1"/>
          </p:cNvCxnSpPr>
          <p:nvPr/>
        </p:nvCxnSpPr>
        <p:spPr>
          <a:xfrm>
            <a:off x="4777498" y="2972372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29125E-4583-4547-8E9D-784ADDA3C8DE}"/>
              </a:ext>
            </a:extLst>
          </p:cNvPr>
          <p:cNvCxnSpPr>
            <a:cxnSpLocks/>
            <a:stCxn id="85" idx="3"/>
            <a:endCxn id="106" idx="1"/>
          </p:cNvCxnSpPr>
          <p:nvPr/>
        </p:nvCxnSpPr>
        <p:spPr>
          <a:xfrm>
            <a:off x="4773121" y="3800003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39D8A6-81A1-1844-A8F6-6FA265FF37BC}"/>
              </a:ext>
            </a:extLst>
          </p:cNvPr>
          <p:cNvCxnSpPr>
            <a:cxnSpLocks/>
            <a:stCxn id="86" idx="3"/>
            <a:endCxn id="107" idx="1"/>
          </p:cNvCxnSpPr>
          <p:nvPr/>
        </p:nvCxnSpPr>
        <p:spPr>
          <a:xfrm>
            <a:off x="4760578" y="5172277"/>
            <a:ext cx="1335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CB93AB-2110-AB48-B04C-DEA897A6A89C}"/>
              </a:ext>
            </a:extLst>
          </p:cNvPr>
          <p:cNvCxnSpPr>
            <a:cxnSpLocks/>
            <a:stCxn id="104" idx="3"/>
            <a:endCxn id="111" idx="1"/>
          </p:cNvCxnSpPr>
          <p:nvPr/>
        </p:nvCxnSpPr>
        <p:spPr>
          <a:xfrm>
            <a:off x="6935952" y="2972372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7ED245-AEB4-6740-9659-4279B509436D}"/>
              </a:ext>
            </a:extLst>
          </p:cNvPr>
          <p:cNvCxnSpPr>
            <a:cxnSpLocks/>
            <a:stCxn id="106" idx="3"/>
            <a:endCxn id="113" idx="1"/>
          </p:cNvCxnSpPr>
          <p:nvPr/>
        </p:nvCxnSpPr>
        <p:spPr>
          <a:xfrm>
            <a:off x="6931575" y="3800003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421A28-0B02-3C4C-B84C-4A1A2D42F18A}"/>
              </a:ext>
            </a:extLst>
          </p:cNvPr>
          <p:cNvCxnSpPr>
            <a:cxnSpLocks/>
            <a:stCxn id="107" idx="3"/>
            <a:endCxn id="114" idx="1"/>
          </p:cNvCxnSpPr>
          <p:nvPr/>
        </p:nvCxnSpPr>
        <p:spPr>
          <a:xfrm>
            <a:off x="6919032" y="5172277"/>
            <a:ext cx="641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993CE9B-1FF5-6841-BE1E-B4D9EF47866D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8396468" y="3800003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94EBC63-DED9-4948-B67A-FCA3AC61257D}"/>
              </a:ext>
            </a:extLst>
          </p:cNvPr>
          <p:cNvCxnSpPr>
            <a:cxnSpLocks/>
            <a:stCxn id="111" idx="3"/>
            <a:endCxn id="118" idx="1"/>
          </p:cNvCxnSpPr>
          <p:nvPr/>
        </p:nvCxnSpPr>
        <p:spPr>
          <a:xfrm>
            <a:off x="8400845" y="2972372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0E2B7F-1DAA-2542-8F75-966BF1D15CB9}"/>
              </a:ext>
            </a:extLst>
          </p:cNvPr>
          <p:cNvCxnSpPr>
            <a:cxnSpLocks/>
            <a:stCxn id="114" idx="3"/>
            <a:endCxn id="121" idx="1"/>
          </p:cNvCxnSpPr>
          <p:nvPr/>
        </p:nvCxnSpPr>
        <p:spPr>
          <a:xfrm>
            <a:off x="8383925" y="5172277"/>
            <a:ext cx="6362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51D2C69-7B85-DC40-A877-9E87E446FC3B}"/>
                  </a:ext>
                </a:extLst>
              </p:cNvPr>
              <p:cNvSpPr txBox="1"/>
              <p:nvPr/>
            </p:nvSpPr>
            <p:spPr>
              <a:xfrm>
                <a:off x="2679118" y="2616697"/>
                <a:ext cx="1161600" cy="345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51D2C69-7B85-DC40-A877-9E87E446F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2616697"/>
                <a:ext cx="1161600" cy="34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084D6C-F9D8-034B-BF6C-F42952E6A068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029488" y="2972372"/>
            <a:ext cx="925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6B1047-FB5D-9D4E-A750-7FDA836AE95A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3023218" y="3795382"/>
            <a:ext cx="926943" cy="4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D1D00D-1B25-FE4C-8C6C-2DFED5ABAFCF}"/>
                  </a:ext>
                </a:extLst>
              </p:cNvPr>
              <p:cNvSpPr txBox="1"/>
              <p:nvPr/>
            </p:nvSpPr>
            <p:spPr>
              <a:xfrm>
                <a:off x="2679118" y="3439228"/>
                <a:ext cx="1161600" cy="345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D1D00D-1B25-FE4C-8C6C-2DFED5AB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3439228"/>
                <a:ext cx="1161600" cy="345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856990-3FEB-384E-AF93-0C01114AE1E7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3029488" y="5172277"/>
            <a:ext cx="908130" cy="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/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ED74B1-6C9D-BE4E-9106-83102F86F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18" y="4812232"/>
                <a:ext cx="1161600" cy="34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79B5A6B-C265-D448-93B6-48B65F371046}"/>
              </a:ext>
            </a:extLst>
          </p:cNvPr>
          <p:cNvSpPr txBox="1"/>
          <p:nvPr/>
        </p:nvSpPr>
        <p:spPr>
          <a:xfrm>
            <a:off x="1401417" y="1639761"/>
            <a:ext cx="3724463" cy="646331"/>
          </a:xfrm>
          <a:prstGeom prst="rect">
            <a:avLst/>
          </a:prstGeom>
          <a:solidFill>
            <a:srgbClr val="9600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Stack more layers and Initialize hidden and cell states for each layer</a:t>
            </a:r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BF0A3207-AAA3-574C-8F2F-23CB06B4EC4D}"/>
              </a:ext>
            </a:extLst>
          </p:cNvPr>
          <p:cNvSpPr/>
          <p:nvPr/>
        </p:nvSpPr>
        <p:spPr>
          <a:xfrm>
            <a:off x="3118382" y="2296051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879D70F-CDC6-1749-AC1E-48502C5B27E4}"/>
              </a:ext>
            </a:extLst>
          </p:cNvPr>
          <p:cNvSpPr/>
          <p:nvPr/>
        </p:nvSpPr>
        <p:spPr>
          <a:xfrm>
            <a:off x="3954538" y="2743772"/>
            <a:ext cx="822960" cy="457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/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D328AB8-E3EB-7042-BE56-7F0A1725C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78" y="5729431"/>
                <a:ext cx="548640" cy="5486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5C47565-7CE1-734E-A88C-D64ED2D896F0}"/>
              </a:ext>
            </a:extLst>
          </p:cNvPr>
          <p:cNvSpPr/>
          <p:nvPr/>
        </p:nvSpPr>
        <p:spPr>
          <a:xfrm>
            <a:off x="3950161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433731C-ADFA-7340-807F-39835BAB103E}"/>
              </a:ext>
            </a:extLst>
          </p:cNvPr>
          <p:cNvSpPr/>
          <p:nvPr/>
        </p:nvSpPr>
        <p:spPr>
          <a:xfrm>
            <a:off x="393761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4C48498-1AF3-3746-B78F-3B0FC27F1B9F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flipV="1">
            <a:off x="4349098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4C6AC1E-FA1F-6A4F-ACD2-FE2A1B42D188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4349098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Down Arrow 95">
            <a:extLst>
              <a:ext uri="{FF2B5EF4-FFF2-40B4-BE49-F238E27FC236}">
                <a16:creationId xmlns:a16="http://schemas.microsoft.com/office/drawing/2014/main" id="{247B5032-9F31-5A42-ADAB-1503786BB5E4}"/>
              </a:ext>
            </a:extLst>
          </p:cNvPr>
          <p:cNvSpPr/>
          <p:nvPr/>
        </p:nvSpPr>
        <p:spPr>
          <a:xfrm rot="5400000">
            <a:off x="4410488" y="4318091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1D9314-1092-4B49-8CBB-A24B009961B3}"/>
                  </a:ext>
                </a:extLst>
              </p:cNvPr>
              <p:cNvSpPr txBox="1"/>
              <p:nvPr/>
            </p:nvSpPr>
            <p:spPr>
              <a:xfrm>
                <a:off x="4677334" y="4113702"/>
                <a:ext cx="1536020" cy="651397"/>
              </a:xfrm>
              <a:prstGeom prst="rect">
                <a:avLst/>
              </a:prstGeom>
              <a:solidFill>
                <a:srgbClr val="96000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pass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&lt;1&gt;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next layer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1D9314-1092-4B49-8CBB-A24B0099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34" y="4113702"/>
                <a:ext cx="1536020" cy="651397"/>
              </a:xfrm>
              <a:prstGeom prst="rect">
                <a:avLst/>
              </a:prstGeom>
              <a:blipFill>
                <a:blip r:embed="rId6"/>
                <a:stretch>
                  <a:fillRect t="-5769" r="-163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/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21859DE-1BAF-7F47-A431-61F1C3E2D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4819456"/>
                <a:ext cx="1161600" cy="3431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BA12F24-8CC3-274C-BD1C-C29644CCEAD9}"/>
              </a:ext>
            </a:extLst>
          </p:cNvPr>
          <p:cNvCxnSpPr>
            <a:cxnSpLocks/>
            <a:stCxn id="85" idx="0"/>
            <a:endCxn id="74" idx="2"/>
          </p:cNvCxnSpPr>
          <p:nvPr/>
        </p:nvCxnSpPr>
        <p:spPr>
          <a:xfrm flipV="1">
            <a:off x="4361641" y="3200972"/>
            <a:ext cx="4377" cy="370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8A0200FB-E611-E64E-880C-CFFBD0506543}"/>
              </a:ext>
            </a:extLst>
          </p:cNvPr>
          <p:cNvSpPr/>
          <p:nvPr/>
        </p:nvSpPr>
        <p:spPr>
          <a:xfrm>
            <a:off x="6112992" y="2743772"/>
            <a:ext cx="822960" cy="457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/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42021D-224A-6541-A9AF-3C45E3E9E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232" y="5729431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660369D-3414-E244-84E7-5D8AF1538678}"/>
              </a:ext>
            </a:extLst>
          </p:cNvPr>
          <p:cNvSpPr/>
          <p:nvPr/>
        </p:nvSpPr>
        <p:spPr>
          <a:xfrm>
            <a:off x="6108615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C3263BB-F09B-CD46-B53B-37CAD46D9537}"/>
              </a:ext>
            </a:extLst>
          </p:cNvPr>
          <p:cNvSpPr/>
          <p:nvPr/>
        </p:nvSpPr>
        <p:spPr>
          <a:xfrm>
            <a:off x="6096072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D40BAFF-A155-974F-8704-3A6E781E32B7}"/>
              </a:ext>
            </a:extLst>
          </p:cNvPr>
          <p:cNvCxnSpPr>
            <a:cxnSpLocks/>
            <a:stCxn id="107" idx="0"/>
            <a:endCxn id="106" idx="2"/>
          </p:cNvCxnSpPr>
          <p:nvPr/>
        </p:nvCxnSpPr>
        <p:spPr>
          <a:xfrm flipV="1">
            <a:off x="6507552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CD5FB9A-D2B3-B949-BEFC-4242D6F9E7FD}"/>
              </a:ext>
            </a:extLst>
          </p:cNvPr>
          <p:cNvCxnSpPr>
            <a:cxnSpLocks/>
            <a:stCxn id="105" idx="0"/>
            <a:endCxn id="107" idx="2"/>
          </p:cNvCxnSpPr>
          <p:nvPr/>
        </p:nvCxnSpPr>
        <p:spPr>
          <a:xfrm flipV="1">
            <a:off x="6507552" y="5400877"/>
            <a:ext cx="0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3E2026E-66FA-E641-B418-024E877EC207}"/>
              </a:ext>
            </a:extLst>
          </p:cNvPr>
          <p:cNvCxnSpPr>
            <a:cxnSpLocks/>
            <a:stCxn id="106" idx="0"/>
            <a:endCxn id="104" idx="2"/>
          </p:cNvCxnSpPr>
          <p:nvPr/>
        </p:nvCxnSpPr>
        <p:spPr>
          <a:xfrm flipV="1">
            <a:off x="6520095" y="3200972"/>
            <a:ext cx="4377" cy="370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ABF7629-CF3D-7B48-9B89-0A18BBD82325}"/>
              </a:ext>
            </a:extLst>
          </p:cNvPr>
          <p:cNvSpPr/>
          <p:nvPr/>
        </p:nvSpPr>
        <p:spPr>
          <a:xfrm>
            <a:off x="7577885" y="2743772"/>
            <a:ext cx="822960" cy="457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/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E2DA80-6877-AC46-BEF7-5B288A08A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57" y="5729431"/>
                <a:ext cx="548640" cy="5486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7237FEF5-97C6-6C48-897D-10C5F7ECD597}"/>
              </a:ext>
            </a:extLst>
          </p:cNvPr>
          <p:cNvSpPr/>
          <p:nvPr/>
        </p:nvSpPr>
        <p:spPr>
          <a:xfrm>
            <a:off x="7573508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16C24F8B-52BC-DE4F-AF78-1BDECDF39E51}"/>
              </a:ext>
            </a:extLst>
          </p:cNvPr>
          <p:cNvSpPr/>
          <p:nvPr/>
        </p:nvSpPr>
        <p:spPr>
          <a:xfrm>
            <a:off x="7560965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B20D57C-CF23-7D45-A44E-94643937A130}"/>
              </a:ext>
            </a:extLst>
          </p:cNvPr>
          <p:cNvCxnSpPr>
            <a:cxnSpLocks/>
            <a:stCxn id="114" idx="0"/>
            <a:endCxn id="113" idx="2"/>
          </p:cNvCxnSpPr>
          <p:nvPr/>
        </p:nvCxnSpPr>
        <p:spPr>
          <a:xfrm flipV="1">
            <a:off x="7972445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8871D05-7570-AE42-A6F5-E5FD671DC9EE}"/>
              </a:ext>
            </a:extLst>
          </p:cNvPr>
          <p:cNvCxnSpPr>
            <a:cxnSpLocks/>
            <a:stCxn id="112" idx="0"/>
            <a:endCxn id="114" idx="2"/>
          </p:cNvCxnSpPr>
          <p:nvPr/>
        </p:nvCxnSpPr>
        <p:spPr>
          <a:xfrm flipV="1">
            <a:off x="7968777" y="5400877"/>
            <a:ext cx="3668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14460C7-86D4-A34C-A6BE-B50B373D25C9}"/>
              </a:ext>
            </a:extLst>
          </p:cNvPr>
          <p:cNvCxnSpPr>
            <a:cxnSpLocks/>
            <a:stCxn id="113" idx="0"/>
            <a:endCxn id="111" idx="2"/>
          </p:cNvCxnSpPr>
          <p:nvPr/>
        </p:nvCxnSpPr>
        <p:spPr>
          <a:xfrm flipV="1">
            <a:off x="7984988" y="3200972"/>
            <a:ext cx="4377" cy="370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18D68B6-B8A6-F247-BC73-0578F5924DBB}"/>
              </a:ext>
            </a:extLst>
          </p:cNvPr>
          <p:cNvSpPr/>
          <p:nvPr/>
        </p:nvSpPr>
        <p:spPr>
          <a:xfrm>
            <a:off x="9037098" y="2743772"/>
            <a:ext cx="822960" cy="457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/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6B09462-6ADC-AA45-B1B5-8E8275419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961" y="5729431"/>
                <a:ext cx="548640" cy="5486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CD24DAE5-D330-B241-B22F-BDA59C6BB847}"/>
              </a:ext>
            </a:extLst>
          </p:cNvPr>
          <p:cNvSpPr/>
          <p:nvPr/>
        </p:nvSpPr>
        <p:spPr>
          <a:xfrm>
            <a:off x="9032721" y="3571403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B1AD89F2-CDEF-2E49-A213-D337F283F25A}"/>
              </a:ext>
            </a:extLst>
          </p:cNvPr>
          <p:cNvSpPr/>
          <p:nvPr/>
        </p:nvSpPr>
        <p:spPr>
          <a:xfrm>
            <a:off x="9020178" y="4943677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D09E48-71C9-BC4D-B5D6-8A7333D1DD10}"/>
              </a:ext>
            </a:extLst>
          </p:cNvPr>
          <p:cNvCxnSpPr>
            <a:cxnSpLocks/>
            <a:stCxn id="121" idx="0"/>
            <a:endCxn id="120" idx="2"/>
          </p:cNvCxnSpPr>
          <p:nvPr/>
        </p:nvCxnSpPr>
        <p:spPr>
          <a:xfrm flipV="1">
            <a:off x="9431658" y="4028603"/>
            <a:ext cx="12543" cy="91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1CE6B35-CB07-7643-A3A2-A81F88F75ED9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9427281" y="5400877"/>
            <a:ext cx="4377" cy="32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84C9FC7-78E8-2146-B55C-4B03E4D91288}"/>
              </a:ext>
            </a:extLst>
          </p:cNvPr>
          <p:cNvCxnSpPr>
            <a:cxnSpLocks/>
            <a:stCxn id="120" idx="0"/>
            <a:endCxn id="118" idx="2"/>
          </p:cNvCxnSpPr>
          <p:nvPr/>
        </p:nvCxnSpPr>
        <p:spPr>
          <a:xfrm flipV="1">
            <a:off x="9444201" y="3200972"/>
            <a:ext cx="4377" cy="370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3B2DFF0-DADE-7543-B602-F0BC87DC6B43}"/>
                  </a:ext>
                </a:extLst>
              </p:cNvPr>
              <p:cNvSpPr/>
              <p:nvPr/>
            </p:nvSpPr>
            <p:spPr>
              <a:xfrm>
                <a:off x="4718376" y="3442524"/>
                <a:ext cx="1161600" cy="343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3B2DFF0-DADE-7543-B602-F0BC87DC6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3442524"/>
                <a:ext cx="1161600" cy="3436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F236793-7C61-E64C-A847-6AD688741B62}"/>
                  </a:ext>
                </a:extLst>
              </p:cNvPr>
              <p:cNvSpPr/>
              <p:nvPr/>
            </p:nvSpPr>
            <p:spPr>
              <a:xfrm>
                <a:off x="4718376" y="2615406"/>
                <a:ext cx="1161600" cy="343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F236793-7C61-E64C-A847-6AD688741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76" y="2615406"/>
                <a:ext cx="1161600" cy="3436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E4526C2-D64F-BB4B-907E-BCCC78DA1686}"/>
              </a:ext>
            </a:extLst>
          </p:cNvPr>
          <p:cNvCxnSpPr>
            <a:cxnSpLocks/>
            <a:endCxn id="149" idx="4"/>
          </p:cNvCxnSpPr>
          <p:nvPr/>
        </p:nvCxnSpPr>
        <p:spPr>
          <a:xfrm flipV="1">
            <a:off x="9427281" y="2424126"/>
            <a:ext cx="10648" cy="320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/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7FE097A-C863-1342-879E-8B7B2827E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609" y="1875486"/>
                <a:ext cx="548640" cy="54864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2" name="TextBox 3091">
            <a:extLst>
              <a:ext uri="{FF2B5EF4-FFF2-40B4-BE49-F238E27FC236}">
                <a16:creationId xmlns:a16="http://schemas.microsoft.com/office/drawing/2014/main" id="{40579C1B-EA8E-9446-9DA7-4F33040133E2}"/>
              </a:ext>
            </a:extLst>
          </p:cNvPr>
          <p:cNvSpPr txBox="1"/>
          <p:nvPr/>
        </p:nvSpPr>
        <p:spPr>
          <a:xfrm>
            <a:off x="0" y="6519446"/>
            <a:ext cx="4232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LSTM cell can be replaced with other RNN cells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9F11440-B0BF-2749-9154-066683228EF5}"/>
              </a:ext>
            </a:extLst>
          </p:cNvPr>
          <p:cNvSpPr/>
          <p:nvPr/>
        </p:nvSpPr>
        <p:spPr>
          <a:xfrm>
            <a:off x="10061996" y="1829881"/>
            <a:ext cx="1691909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One”</a:t>
            </a:r>
          </a:p>
        </p:txBody>
      </p:sp>
      <p:sp>
        <p:nvSpPr>
          <p:cNvPr id="77" name="Down Arrow 76">
            <a:extLst>
              <a:ext uri="{FF2B5EF4-FFF2-40B4-BE49-F238E27FC236}">
                <a16:creationId xmlns:a16="http://schemas.microsoft.com/office/drawing/2014/main" id="{06F4CCC5-B2F5-DE4A-8052-C8FBB039A3AF}"/>
              </a:ext>
            </a:extLst>
          </p:cNvPr>
          <p:cNvSpPr/>
          <p:nvPr/>
        </p:nvSpPr>
        <p:spPr>
          <a:xfrm rot="5400000">
            <a:off x="9785394" y="2031737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9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A486-D4FE-BF4C-AE56-CDF344D1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D956-E5AB-D54E-B60B-01483E06E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Staked LSTMs were first introduced in [1] for speech recognition</a:t>
            </a:r>
          </a:p>
          <a:p>
            <a:pPr lvl="1"/>
            <a:r>
              <a:rPr lang="en-US" dirty="0"/>
              <a:t>They also found that the depth of the network was more important than the number of memory cells in a layer to model skill</a:t>
            </a:r>
          </a:p>
          <a:p>
            <a:pPr lvl="1"/>
            <a:endParaRPr lang="en-US" dirty="0"/>
          </a:p>
          <a:p>
            <a:r>
              <a:rPr lang="en-US" dirty="0"/>
              <a:t>Why increasing depth?</a:t>
            </a:r>
          </a:p>
          <a:p>
            <a:pPr lvl="1"/>
            <a:r>
              <a:rPr lang="en-US" dirty="0"/>
              <a:t>Given that Stacked LSTMs operate on sequence data, the addition of layers adds levels of abstraction of input observations over time</a:t>
            </a:r>
          </a:p>
          <a:p>
            <a:pPr lvl="1"/>
            <a:endParaRPr lang="en-US" dirty="0"/>
          </a:p>
          <a:p>
            <a:r>
              <a:rPr lang="en-US" dirty="0"/>
              <a:t>Other domains</a:t>
            </a:r>
          </a:p>
          <a:p>
            <a:pPr lvl="1"/>
            <a:r>
              <a:rPr lang="en-US" dirty="0"/>
              <a:t>Traffic forecast [2],  weather forecast [3]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B2277-325E-054B-993C-44467004245B}"/>
              </a:ext>
            </a:extLst>
          </p:cNvPr>
          <p:cNvSpPr txBox="1"/>
          <p:nvPr/>
        </p:nvSpPr>
        <p:spPr>
          <a:xfrm>
            <a:off x="0" y="6238830"/>
            <a:ext cx="122748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Graves, A., Mohamed, A. R., &amp; Hinton, G. Speech recognition with deep recurrent neural networks. In </a:t>
            </a:r>
            <a:r>
              <a:rPr lang="en-US" sz="1100" i="1" dirty="0"/>
              <a:t>2013 IEEE international conference on acoustics, speech and signal processing</a:t>
            </a:r>
            <a:r>
              <a:rPr lang="en-US" sz="1100" dirty="0"/>
              <a:t> (pp. 6645-6649).</a:t>
            </a:r>
          </a:p>
          <a:p>
            <a:r>
              <a:rPr lang="en-US" sz="1100" dirty="0"/>
              <a:t>[2] Du, X., Zhang, H., Van Nguyen, H., &amp; Han, Z. Stacked LSTM deep learning model for traffic prediction in vehicle-to-vehicle communication. In 2017 IEEE 86th Vehicular Technology Conference (pp. 1-5).</a:t>
            </a:r>
          </a:p>
          <a:p>
            <a:r>
              <a:rPr lang="en-US" sz="1100" dirty="0"/>
              <a:t>[3] </a:t>
            </a:r>
            <a:r>
              <a:rPr lang="en-US" sz="1100" dirty="0" err="1"/>
              <a:t>Karevan</a:t>
            </a:r>
            <a:r>
              <a:rPr lang="en-US" sz="1100" dirty="0"/>
              <a:t>, Z., &amp; </a:t>
            </a:r>
            <a:r>
              <a:rPr lang="en-US" sz="1100" dirty="0" err="1"/>
              <a:t>Suykens</a:t>
            </a:r>
            <a:r>
              <a:rPr lang="en-US" sz="1100" dirty="0"/>
              <a:t>, J. A. (2018). </a:t>
            </a:r>
            <a:r>
              <a:rPr lang="en-US" sz="1100" dirty="0" err="1"/>
              <a:t>Spatio</a:t>
            </a:r>
            <a:r>
              <a:rPr lang="en-US" sz="1100" dirty="0"/>
              <a:t>-temporal stacked LSTM for temperature prediction in weather forecasting. </a:t>
            </a:r>
            <a:r>
              <a:rPr lang="en-US" sz="1100" dirty="0" err="1"/>
              <a:t>arXiv</a:t>
            </a:r>
            <a:r>
              <a:rPr lang="en-US" sz="1100" dirty="0"/>
              <a:t> preprint arXiv:1811.06341.</a:t>
            </a:r>
          </a:p>
        </p:txBody>
      </p:sp>
    </p:spTree>
    <p:extLst>
      <p:ext uri="{BB962C8B-B14F-4D97-AF65-F5344CB8AC3E}">
        <p14:creationId xmlns:p14="http://schemas.microsoft.com/office/powerpoint/2010/main" val="339908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4DE8-3A5C-124F-9D1E-A59888C2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 Examples: Bidirectional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2970-D7EF-4345-B0FD-16C65A9B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LSTM</a:t>
            </a:r>
            <a:r>
              <a:rPr lang="zh-CN" altLang="en-US" dirty="0"/>
              <a:t> </a:t>
            </a:r>
            <a:r>
              <a:rPr lang="en-US" altLang="zh-CN" dirty="0"/>
              <a:t>considers forward </a:t>
            </a:r>
            <a:r>
              <a:rPr lang="en-US" dirty="0"/>
              <a:t>direction, i.e., past to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2E79B-689F-FF4D-82B8-E1BEE6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544A2-69A1-7E40-A403-DDA3654A0FB4}"/>
              </a:ext>
            </a:extLst>
          </p:cNvPr>
          <p:cNvSpPr txBox="1"/>
          <p:nvPr/>
        </p:nvSpPr>
        <p:spPr>
          <a:xfrm>
            <a:off x="775205" y="5205036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Forward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C8C9A7-AE9E-0D4B-A437-70B759DE2CF6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4259659" y="5409580"/>
            <a:ext cx="1003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1DCFE0-BA11-A342-B28F-553E96E3D827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6086369" y="5409580"/>
            <a:ext cx="1003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185A1-457A-3B49-BE40-C3737355A2C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7913079" y="5409580"/>
            <a:ext cx="10037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A76D99-D964-2848-8958-A222B51DF7B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439831" y="5409580"/>
            <a:ext cx="10058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BEA854A-9E0E-7F4A-9E9F-05155ED85AC7}"/>
                  </a:ext>
                </a:extLst>
              </p:cNvPr>
              <p:cNvSpPr/>
              <p:nvPr/>
            </p:nvSpPr>
            <p:spPr>
              <a:xfrm>
                <a:off x="2609766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BEA854A-9E0E-7F4A-9E9F-05155ED85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66" y="5956795"/>
                <a:ext cx="548640" cy="5486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3612657-4F00-3542-B655-226F5F454415}"/>
              </a:ext>
            </a:extLst>
          </p:cNvPr>
          <p:cNvSpPr/>
          <p:nvPr/>
        </p:nvSpPr>
        <p:spPr>
          <a:xfrm>
            <a:off x="343669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CBC633-BF7F-9E46-BC89-8EAA45A60CF5}"/>
              </a:ext>
            </a:extLst>
          </p:cNvPr>
          <p:cNvCxnSpPr>
            <a:cxnSpLocks/>
            <a:stCxn id="17" idx="0"/>
            <a:endCxn id="40" idx="4"/>
          </p:cNvCxnSpPr>
          <p:nvPr/>
        </p:nvCxnSpPr>
        <p:spPr>
          <a:xfrm flipV="1">
            <a:off x="3848179" y="3528122"/>
            <a:ext cx="0" cy="1652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19FAF9-C501-064B-B40E-B2BCC9BA728A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2884086" y="5638180"/>
            <a:ext cx="964093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3C17D83-E7F6-5E4A-B107-4D6FA813904B}"/>
                  </a:ext>
                </a:extLst>
              </p:cNvPr>
              <p:cNvSpPr/>
              <p:nvPr/>
            </p:nvSpPr>
            <p:spPr>
              <a:xfrm>
                <a:off x="4435017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3C17D83-E7F6-5E4A-B107-4D6FA8139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17" y="5956795"/>
                <a:ext cx="548640" cy="5486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6C81B1C-4196-6A45-A3E6-0ECA6F32A1E1}"/>
              </a:ext>
            </a:extLst>
          </p:cNvPr>
          <p:cNvSpPr/>
          <p:nvPr/>
        </p:nvSpPr>
        <p:spPr>
          <a:xfrm>
            <a:off x="526340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C799BA-49FD-D14D-9836-FB6592731EC7}"/>
              </a:ext>
            </a:extLst>
          </p:cNvPr>
          <p:cNvCxnSpPr>
            <a:cxnSpLocks/>
            <a:stCxn id="23" idx="0"/>
            <a:endCxn id="49" idx="4"/>
          </p:cNvCxnSpPr>
          <p:nvPr/>
        </p:nvCxnSpPr>
        <p:spPr>
          <a:xfrm flipV="1">
            <a:off x="5674889" y="3528122"/>
            <a:ext cx="5184" cy="1652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087922-63DF-B54D-B7A1-2A7DB7E263B5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709337" y="5638180"/>
            <a:ext cx="965552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605A6AD-7C43-2140-8426-1A12ABFC81EA}"/>
                  </a:ext>
                </a:extLst>
              </p:cNvPr>
              <p:cNvSpPr/>
              <p:nvPr/>
            </p:nvSpPr>
            <p:spPr>
              <a:xfrm>
                <a:off x="6260268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605A6AD-7C43-2140-8426-1A12ABFC8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68" y="5956795"/>
                <a:ext cx="548640" cy="5486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91800C-F719-BA41-BC0F-B9F32652F8BE}"/>
              </a:ext>
            </a:extLst>
          </p:cNvPr>
          <p:cNvSpPr/>
          <p:nvPr/>
        </p:nvSpPr>
        <p:spPr>
          <a:xfrm>
            <a:off x="709011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0E344E-244B-914D-9AA6-20FF96BD26A6}"/>
              </a:ext>
            </a:extLst>
          </p:cNvPr>
          <p:cNvCxnSpPr>
            <a:cxnSpLocks/>
            <a:stCxn id="29" idx="0"/>
            <a:endCxn id="54" idx="4"/>
          </p:cNvCxnSpPr>
          <p:nvPr/>
        </p:nvCxnSpPr>
        <p:spPr>
          <a:xfrm flipV="1">
            <a:off x="7501599" y="3505012"/>
            <a:ext cx="297" cy="1675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1EB21D-86D3-8F42-8550-2BB4BCC5E4E5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6534588" y="5638180"/>
            <a:ext cx="967011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936A2FF-B636-144A-A055-C2D8BD9BF575}"/>
                  </a:ext>
                </a:extLst>
              </p:cNvPr>
              <p:cNvSpPr/>
              <p:nvPr/>
            </p:nvSpPr>
            <p:spPr>
              <a:xfrm>
                <a:off x="8085518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936A2FF-B636-144A-A055-C2D8BD9BF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18" y="5956795"/>
                <a:ext cx="548640" cy="5486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FD7D330-1A4D-6444-93E0-AD8BCF040EE9}"/>
              </a:ext>
            </a:extLst>
          </p:cNvPr>
          <p:cNvSpPr/>
          <p:nvPr/>
        </p:nvSpPr>
        <p:spPr>
          <a:xfrm>
            <a:off x="8916828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D4238E-4A8B-554A-A104-DBE4927E2CF6}"/>
              </a:ext>
            </a:extLst>
          </p:cNvPr>
          <p:cNvCxnSpPr>
            <a:cxnSpLocks/>
            <a:stCxn id="35" idx="0"/>
            <a:endCxn id="59" idx="4"/>
          </p:cNvCxnSpPr>
          <p:nvPr/>
        </p:nvCxnSpPr>
        <p:spPr>
          <a:xfrm flipH="1" flipV="1">
            <a:off x="9327554" y="3528122"/>
            <a:ext cx="754" cy="1652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FCC1D-C0B2-144A-A4B0-642018384776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8359838" y="5638180"/>
            <a:ext cx="968470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92E634B-F95A-6346-A0E0-9001925E490B}"/>
                  </a:ext>
                </a:extLst>
              </p:cNvPr>
              <p:cNvSpPr/>
              <p:nvPr/>
            </p:nvSpPr>
            <p:spPr>
              <a:xfrm>
                <a:off x="3573859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92E634B-F95A-6346-A0E0-9001925E4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59" y="2979482"/>
                <a:ext cx="548640" cy="5486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5E9325-FA3A-D940-8ECD-F52B94444D6E}"/>
                  </a:ext>
                </a:extLst>
              </p:cNvPr>
              <p:cNvSpPr/>
              <p:nvPr/>
            </p:nvSpPr>
            <p:spPr>
              <a:xfrm>
                <a:off x="5405753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5E9325-FA3A-D940-8ECD-F52B94444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53" y="2979482"/>
                <a:ext cx="548640" cy="548640"/>
              </a:xfrm>
              <a:prstGeom prst="ellipse">
                <a:avLst/>
              </a:prstGeom>
              <a:blipFill>
                <a:blip r:embed="rId7"/>
                <a:stretch>
                  <a:fillRect l="-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62FA21-7993-CA49-9338-D7BB3ED43438}"/>
                  </a:ext>
                </a:extLst>
              </p:cNvPr>
              <p:cNvSpPr/>
              <p:nvPr/>
            </p:nvSpPr>
            <p:spPr>
              <a:xfrm>
                <a:off x="7227576" y="295637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62FA21-7993-CA49-9338-D7BB3ED43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76" y="2956372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B5E0EE7-2B08-0743-85E1-6419D4A3DBD6}"/>
                  </a:ext>
                </a:extLst>
              </p:cNvPr>
              <p:cNvSpPr/>
              <p:nvPr/>
            </p:nvSpPr>
            <p:spPr>
              <a:xfrm>
                <a:off x="9053234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B5E0EE7-2B08-0743-85E1-6419D4A3DB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234" y="2979482"/>
                <a:ext cx="548640" cy="5486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D821516-D174-BF49-8605-DA7F20BA7A96}"/>
              </a:ext>
            </a:extLst>
          </p:cNvPr>
          <p:cNvSpPr txBox="1"/>
          <p:nvPr/>
        </p:nvSpPr>
        <p:spPr>
          <a:xfrm>
            <a:off x="828296" y="306814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66CDB5-5193-974C-ABC6-3E90B132F986}"/>
              </a:ext>
            </a:extLst>
          </p:cNvPr>
          <p:cNvSpPr/>
          <p:nvPr/>
        </p:nvSpPr>
        <p:spPr>
          <a:xfrm>
            <a:off x="10015093" y="2909129"/>
            <a:ext cx="1817643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Many”</a:t>
            </a:r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AAD7710B-D24A-904E-B693-68753E2B2AA9}"/>
              </a:ext>
            </a:extLst>
          </p:cNvPr>
          <p:cNvSpPr/>
          <p:nvPr/>
        </p:nvSpPr>
        <p:spPr>
          <a:xfrm rot="5400000">
            <a:off x="9748430" y="3110985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6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AA76-3DD6-134F-BFF9-093FA29C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LSTM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1D2-2F7E-DD4A-8B2D-20FBB7BBE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Entity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90AD-19F9-6248-9BE7-99FFAEB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8D215-495F-064B-B654-7B9D54F1BAF9}"/>
              </a:ext>
            </a:extLst>
          </p:cNvPr>
          <p:cNvGrpSpPr/>
          <p:nvPr/>
        </p:nvGrpSpPr>
        <p:grpSpPr>
          <a:xfrm>
            <a:off x="3628921" y="2907292"/>
            <a:ext cx="4934157" cy="905600"/>
            <a:chOff x="3538326" y="3004806"/>
            <a:chExt cx="4934157" cy="9056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AF3A495-E3C5-904F-A0AA-4E368FAE0DF1}"/>
                </a:ext>
              </a:extLst>
            </p:cNvPr>
            <p:cNvSpPr/>
            <p:nvPr/>
          </p:nvSpPr>
          <p:spPr>
            <a:xfrm>
              <a:off x="4922096" y="3448741"/>
              <a:ext cx="755374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6AA9C-7D88-CB43-B7C6-09C55DB034BE}"/>
                </a:ext>
              </a:extLst>
            </p:cNvPr>
            <p:cNvSpPr txBox="1"/>
            <p:nvPr/>
          </p:nvSpPr>
          <p:spPr>
            <a:xfrm>
              <a:off x="3659883" y="3450973"/>
              <a:ext cx="4812600" cy="457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Yao loves apple , it keeps me healthy 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A338EE-A176-0244-AEF7-E24516B62C58}"/>
                </a:ext>
              </a:extLst>
            </p:cNvPr>
            <p:cNvSpPr/>
            <p:nvPr/>
          </p:nvSpPr>
          <p:spPr>
            <a:xfrm>
              <a:off x="3679761" y="3450973"/>
              <a:ext cx="548640" cy="457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D7F638-FED0-3E4A-B7D1-38FE3EE06AFC}"/>
                </a:ext>
              </a:extLst>
            </p:cNvPr>
            <p:cNvSpPr txBox="1"/>
            <p:nvPr/>
          </p:nvSpPr>
          <p:spPr>
            <a:xfrm>
              <a:off x="3538326" y="3009590"/>
              <a:ext cx="83151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person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67A024-C58B-BE4E-9A52-F620B16682E5}"/>
                </a:ext>
              </a:extLst>
            </p:cNvPr>
            <p:cNvSpPr txBox="1"/>
            <p:nvPr/>
          </p:nvSpPr>
          <p:spPr>
            <a:xfrm>
              <a:off x="5006273" y="3004806"/>
              <a:ext cx="58702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fruit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5AD597-BB84-5348-8F6A-BF50AAF46AF8}"/>
              </a:ext>
            </a:extLst>
          </p:cNvPr>
          <p:cNvGrpSpPr/>
          <p:nvPr/>
        </p:nvGrpSpPr>
        <p:grpSpPr>
          <a:xfrm>
            <a:off x="2914906" y="4445146"/>
            <a:ext cx="6362188" cy="911077"/>
            <a:chOff x="2627239" y="4355694"/>
            <a:chExt cx="6362188" cy="9110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A48CF1-21DD-0648-B863-72978E430173}"/>
                </a:ext>
              </a:extLst>
            </p:cNvPr>
            <p:cNvSpPr txBox="1"/>
            <p:nvPr/>
          </p:nvSpPr>
          <p:spPr>
            <a:xfrm>
              <a:off x="2760799" y="4805106"/>
              <a:ext cx="6228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Yao loves apple , it produces the best electronics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955699F-FC79-9E40-9D6B-65599C185DFF}"/>
                </a:ext>
              </a:extLst>
            </p:cNvPr>
            <p:cNvSpPr/>
            <p:nvPr/>
          </p:nvSpPr>
          <p:spPr>
            <a:xfrm>
              <a:off x="4011009" y="4805106"/>
              <a:ext cx="755374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30148F9-6B9D-A34A-BA5A-9BADBE676062}"/>
                </a:ext>
              </a:extLst>
            </p:cNvPr>
            <p:cNvSpPr/>
            <p:nvPr/>
          </p:nvSpPr>
          <p:spPr>
            <a:xfrm>
              <a:off x="2768674" y="4807338"/>
              <a:ext cx="548640" cy="457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3EE8AC-ED1F-3F47-9E87-1959DFBC9A1C}"/>
                </a:ext>
              </a:extLst>
            </p:cNvPr>
            <p:cNvSpPr txBox="1"/>
            <p:nvPr/>
          </p:nvSpPr>
          <p:spPr>
            <a:xfrm>
              <a:off x="2627239" y="4355694"/>
              <a:ext cx="83151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person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B799B5-EECD-814C-ADD2-5F6C8B5B44A6}"/>
                </a:ext>
              </a:extLst>
            </p:cNvPr>
            <p:cNvSpPr txBox="1"/>
            <p:nvPr/>
          </p:nvSpPr>
          <p:spPr>
            <a:xfrm>
              <a:off x="3867488" y="4355694"/>
              <a:ext cx="1042416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37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0A3C-725F-0546-83A6-E0B8947C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LSTM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88E5-2DB8-7849-B0F2-B57CF4D3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Entity Recognition</a:t>
            </a:r>
          </a:p>
          <a:p>
            <a:pPr lvl="1"/>
            <a:r>
              <a:rPr lang="en-US" dirty="0"/>
              <a:t>Regular LSTM networks might not work</a:t>
            </a:r>
          </a:p>
          <a:p>
            <a:pPr lvl="1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4E8242-F9FC-C040-808A-E5AF12B47C90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879773" y="5356839"/>
            <a:ext cx="45710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2F76BE-3DAF-A74B-A1E8-D779EAB5D18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159838" y="5356839"/>
            <a:ext cx="4570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DFBAC4-F718-5949-87DE-7547E0A3CB21}"/>
              </a:ext>
            </a:extLst>
          </p:cNvPr>
          <p:cNvCxnSpPr>
            <a:cxnSpLocks/>
          </p:cNvCxnSpPr>
          <p:nvPr/>
        </p:nvCxnSpPr>
        <p:spPr>
          <a:xfrm>
            <a:off x="1599613" y="5356839"/>
            <a:ext cx="4572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8EDC290-DE8C-6346-9D3B-4CC76C8DEC8D}"/>
              </a:ext>
            </a:extLst>
          </p:cNvPr>
          <p:cNvSpPr/>
          <p:nvPr/>
        </p:nvSpPr>
        <p:spPr>
          <a:xfrm>
            <a:off x="2056813" y="512823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D563FD-9AB6-2F4B-AD35-ADC52188C57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468293" y="4827101"/>
            <a:ext cx="0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ECE77-A3B5-F84F-92F6-B589EF0B8C8F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2468293" y="5585439"/>
            <a:ext cx="3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792A6F9-F285-4741-A45E-0516F76400CA}"/>
              </a:ext>
            </a:extLst>
          </p:cNvPr>
          <p:cNvSpPr/>
          <p:nvPr/>
        </p:nvSpPr>
        <p:spPr>
          <a:xfrm>
            <a:off x="3336878" y="512823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0F0B97-8B2E-1145-9746-BAED11E378F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748358" y="4827101"/>
            <a:ext cx="5184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2711B-60E2-C541-A70D-C097B2EA80B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746902" y="5585439"/>
            <a:ext cx="1456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14DD0D8-C7C8-FF47-BBD4-E1FB80730FA7}"/>
              </a:ext>
            </a:extLst>
          </p:cNvPr>
          <p:cNvSpPr/>
          <p:nvPr/>
        </p:nvSpPr>
        <p:spPr>
          <a:xfrm>
            <a:off x="4616935" y="512823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AF475A-4BF2-5945-A52B-EC2B1933650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028415" y="4803991"/>
            <a:ext cx="297" cy="3242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E8A069-CD4B-1647-B69E-2CD79B4E69C9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5025500" y="5585439"/>
            <a:ext cx="291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BD88B9-7546-F04E-B8DF-A43B2AC35680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>
            <a:off x="6723334" y="5343844"/>
            <a:ext cx="45710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318C15-633E-1741-B7A1-9785752855F3}"/>
              </a:ext>
            </a:extLst>
          </p:cNvPr>
          <p:cNvCxnSpPr>
            <a:cxnSpLocks/>
            <a:stCxn id="46" idx="3"/>
            <a:endCxn id="50" idx="1"/>
          </p:cNvCxnSpPr>
          <p:nvPr/>
        </p:nvCxnSpPr>
        <p:spPr>
          <a:xfrm>
            <a:off x="8003399" y="5343844"/>
            <a:ext cx="4570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81FE4C-D1E7-DE4C-9971-EA4C885CA4E7}"/>
              </a:ext>
            </a:extLst>
          </p:cNvPr>
          <p:cNvCxnSpPr>
            <a:cxnSpLocks/>
            <a:stCxn id="50" idx="3"/>
            <a:endCxn id="54" idx="1"/>
          </p:cNvCxnSpPr>
          <p:nvPr/>
        </p:nvCxnSpPr>
        <p:spPr>
          <a:xfrm>
            <a:off x="9283456" y="5343844"/>
            <a:ext cx="45709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ED541C-C422-1944-8664-473EE0A723B1}"/>
              </a:ext>
            </a:extLst>
          </p:cNvPr>
          <p:cNvCxnSpPr>
            <a:cxnSpLocks/>
          </p:cNvCxnSpPr>
          <p:nvPr/>
        </p:nvCxnSpPr>
        <p:spPr>
          <a:xfrm>
            <a:off x="5443174" y="5343844"/>
            <a:ext cx="4572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C57217E-38A7-8A4B-B944-8160B892933D}"/>
              </a:ext>
            </a:extLst>
          </p:cNvPr>
          <p:cNvSpPr/>
          <p:nvPr/>
        </p:nvSpPr>
        <p:spPr>
          <a:xfrm>
            <a:off x="5900374" y="5115244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0C5012-BAA2-C946-B6A8-4DC22994888D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6311854" y="4814106"/>
            <a:ext cx="0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D0684E-46F5-794B-87B3-C39AAC7965B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311854" y="5572444"/>
            <a:ext cx="3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6D251C0-55BA-9D48-B7C4-DEB02F40D947}"/>
              </a:ext>
            </a:extLst>
          </p:cNvPr>
          <p:cNvSpPr/>
          <p:nvPr/>
        </p:nvSpPr>
        <p:spPr>
          <a:xfrm>
            <a:off x="7180439" y="5115244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94E0A4-F42F-0D46-96FC-E837D450395C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7591919" y="4814106"/>
            <a:ext cx="5184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2557ED-9206-0D4E-99E5-F0B886960191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7590463" y="5572444"/>
            <a:ext cx="1456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C07C8C5-AF0F-FC4B-AB2A-1D3D5EA4A309}"/>
              </a:ext>
            </a:extLst>
          </p:cNvPr>
          <p:cNvSpPr/>
          <p:nvPr/>
        </p:nvSpPr>
        <p:spPr>
          <a:xfrm>
            <a:off x="8460496" y="5115244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ED371D3-3F62-BE47-B47F-DA3868A82DEB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8871976" y="4790996"/>
            <a:ext cx="297" cy="3242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4F7567-2620-1B41-BB06-2DB30CB65281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8869061" y="5572444"/>
            <a:ext cx="291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D0E38ED-21CB-2347-A685-3A7AADB7539B}"/>
              </a:ext>
            </a:extLst>
          </p:cNvPr>
          <p:cNvSpPr/>
          <p:nvPr/>
        </p:nvSpPr>
        <p:spPr>
          <a:xfrm>
            <a:off x="9740554" y="5115244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F3ACB6-A05E-204C-9F26-410F79FC5159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10151280" y="4814106"/>
            <a:ext cx="754" cy="30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C0E825-A4D7-6543-BDE3-C39DC9FDA141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10147660" y="5572444"/>
            <a:ext cx="4374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B7E4E158-E233-A94D-B28F-6DFADB85ED7F}"/>
              </a:ext>
            </a:extLst>
          </p:cNvPr>
          <p:cNvSpPr/>
          <p:nvPr/>
        </p:nvSpPr>
        <p:spPr>
          <a:xfrm>
            <a:off x="2201264" y="5875070"/>
            <a:ext cx="514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Yao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063D83-5D53-074F-9992-58763A77EC18}"/>
              </a:ext>
            </a:extLst>
          </p:cNvPr>
          <p:cNvSpPr/>
          <p:nvPr/>
        </p:nvSpPr>
        <p:spPr>
          <a:xfrm>
            <a:off x="3414150" y="5875070"/>
            <a:ext cx="66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loves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5FC062C-E75C-E343-81B4-972A7FD0F54C}"/>
              </a:ext>
            </a:extLst>
          </p:cNvPr>
          <p:cNvSpPr/>
          <p:nvPr/>
        </p:nvSpPr>
        <p:spPr>
          <a:xfrm>
            <a:off x="4659152" y="587507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EE16C7D-F5BE-8F40-A6B0-80FEFE54E4F6}"/>
              </a:ext>
            </a:extLst>
          </p:cNvPr>
          <p:cNvSpPr/>
          <p:nvPr/>
        </p:nvSpPr>
        <p:spPr>
          <a:xfrm>
            <a:off x="6163607" y="587507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580D11-BA3F-E24E-BCFB-5DAB6CD7E0A5}"/>
              </a:ext>
            </a:extLst>
          </p:cNvPr>
          <p:cNvSpPr/>
          <p:nvPr/>
        </p:nvSpPr>
        <p:spPr>
          <a:xfrm>
            <a:off x="7236197" y="5875070"/>
            <a:ext cx="72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keeps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9095DDC-B983-264A-B618-ABE7333A9478}"/>
              </a:ext>
            </a:extLst>
          </p:cNvPr>
          <p:cNvSpPr/>
          <p:nvPr/>
        </p:nvSpPr>
        <p:spPr>
          <a:xfrm>
            <a:off x="8632154" y="5875070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0B66BF-DF69-B84C-B8EA-3DC48301BC1B}"/>
              </a:ext>
            </a:extLst>
          </p:cNvPr>
          <p:cNvSpPr/>
          <p:nvPr/>
        </p:nvSpPr>
        <p:spPr>
          <a:xfrm>
            <a:off x="9708298" y="5875070"/>
            <a:ext cx="8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healthy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64A32FD-17C2-964E-8AD5-999E39C012E3}"/>
              </a:ext>
            </a:extLst>
          </p:cNvPr>
          <p:cNvGrpSpPr/>
          <p:nvPr/>
        </p:nvGrpSpPr>
        <p:grpSpPr>
          <a:xfrm>
            <a:off x="4290369" y="4346791"/>
            <a:ext cx="1946489" cy="384048"/>
            <a:chOff x="3313358" y="4055466"/>
            <a:chExt cx="1946489" cy="38404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1FA603-43D9-ED4A-82DD-BEB9F1891D4E}"/>
                </a:ext>
              </a:extLst>
            </p:cNvPr>
            <p:cNvSpPr txBox="1"/>
            <p:nvPr/>
          </p:nvSpPr>
          <p:spPr>
            <a:xfrm>
              <a:off x="3313358" y="4055466"/>
              <a:ext cx="58702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fruit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C959B1E-90E7-414A-8D6E-9E7FF518F8F7}"/>
                </a:ext>
              </a:extLst>
            </p:cNvPr>
            <p:cNvSpPr txBox="1"/>
            <p:nvPr/>
          </p:nvSpPr>
          <p:spPr>
            <a:xfrm>
              <a:off x="4217431" y="4055466"/>
              <a:ext cx="1042416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company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D624950-8E9A-FC47-871D-629C1D86D338}"/>
                </a:ext>
              </a:extLst>
            </p:cNvPr>
            <p:cNvSpPr txBox="1"/>
            <p:nvPr/>
          </p:nvSpPr>
          <p:spPr>
            <a:xfrm>
              <a:off x="3865582" y="4062824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9FB299B-1DC0-E740-9230-34707188C49D}"/>
              </a:ext>
            </a:extLst>
          </p:cNvPr>
          <p:cNvGrpSpPr/>
          <p:nvPr/>
        </p:nvGrpSpPr>
        <p:grpSpPr>
          <a:xfrm>
            <a:off x="3628921" y="2907292"/>
            <a:ext cx="4934157" cy="905600"/>
            <a:chOff x="3538326" y="3004806"/>
            <a:chExt cx="4934157" cy="905600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857FAF08-7AB6-8840-8DF4-72FF9AFBAAE2}"/>
                </a:ext>
              </a:extLst>
            </p:cNvPr>
            <p:cNvSpPr/>
            <p:nvPr/>
          </p:nvSpPr>
          <p:spPr>
            <a:xfrm>
              <a:off x="4922096" y="3448741"/>
              <a:ext cx="755374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6C5DE9-6969-CB45-9EEE-F1ECA83B9F84}"/>
                </a:ext>
              </a:extLst>
            </p:cNvPr>
            <p:cNvSpPr txBox="1"/>
            <p:nvPr/>
          </p:nvSpPr>
          <p:spPr>
            <a:xfrm>
              <a:off x="3659883" y="3450973"/>
              <a:ext cx="4812600" cy="457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Yao loves apple , it keeps me healthy 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7BB43C55-3DB7-EC4B-8815-3CE6E858F5C8}"/>
                </a:ext>
              </a:extLst>
            </p:cNvPr>
            <p:cNvSpPr/>
            <p:nvPr/>
          </p:nvSpPr>
          <p:spPr>
            <a:xfrm>
              <a:off x="3679761" y="3450973"/>
              <a:ext cx="548640" cy="457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C75E3A0-CDC1-A645-846A-78A09604AD77}"/>
                </a:ext>
              </a:extLst>
            </p:cNvPr>
            <p:cNvSpPr txBox="1"/>
            <p:nvPr/>
          </p:nvSpPr>
          <p:spPr>
            <a:xfrm>
              <a:off x="3538326" y="3009590"/>
              <a:ext cx="83151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person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EB22B4A-C402-274A-9016-831341209999}"/>
                </a:ext>
              </a:extLst>
            </p:cNvPr>
            <p:cNvSpPr txBox="1"/>
            <p:nvPr/>
          </p:nvSpPr>
          <p:spPr>
            <a:xfrm>
              <a:off x="5006273" y="3004806"/>
              <a:ext cx="587020" cy="3840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077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BFDF-A611-D74B-BFCB-A2FBB3FB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LSTM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AE449-52F5-D34F-BC66-ED41B857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7677B-CA17-1349-AFD4-715B518A64E6}"/>
              </a:ext>
            </a:extLst>
          </p:cNvPr>
          <p:cNvSpPr txBox="1"/>
          <p:nvPr/>
        </p:nvSpPr>
        <p:spPr>
          <a:xfrm>
            <a:off x="775205" y="5205036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Forward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8F4B6-539F-1A44-A2D7-E9FFBBA90557}"/>
              </a:ext>
            </a:extLst>
          </p:cNvPr>
          <p:cNvSpPr txBox="1"/>
          <p:nvPr/>
        </p:nvSpPr>
        <p:spPr>
          <a:xfrm>
            <a:off x="689443" y="452265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Backward Layer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CC9063-29C5-894F-8D7F-665088DDC0FB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>
            <a:off x="3292608" y="4710483"/>
            <a:ext cx="100375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B0F97C-C8B9-604D-AE45-1FA002A7FACE}"/>
              </a:ext>
            </a:extLst>
          </p:cNvPr>
          <p:cNvCxnSpPr>
            <a:cxnSpLocks/>
            <a:stCxn id="29" idx="3"/>
            <a:endCxn id="39" idx="1"/>
          </p:cNvCxnSpPr>
          <p:nvPr/>
        </p:nvCxnSpPr>
        <p:spPr>
          <a:xfrm>
            <a:off x="4259659" y="5409580"/>
            <a:ext cx="1003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09A8D-3D73-364B-B64B-99E1734BEAF9}"/>
              </a:ext>
            </a:extLst>
          </p:cNvPr>
          <p:cNvCxnSpPr>
            <a:cxnSpLocks/>
            <a:stCxn id="36" idx="3"/>
            <a:endCxn id="43" idx="1"/>
          </p:cNvCxnSpPr>
          <p:nvPr/>
        </p:nvCxnSpPr>
        <p:spPr>
          <a:xfrm>
            <a:off x="5119318" y="4710483"/>
            <a:ext cx="100375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B0024-30ED-A24E-9652-FA4D9B27C26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>
            <a:off x="6086369" y="5409580"/>
            <a:ext cx="1003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D7535D-55CA-E94E-8874-9BC95AF685B5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6946028" y="4710483"/>
            <a:ext cx="1003749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35CE2-4A18-D747-AB52-FC1FDCE83F24}"/>
              </a:ext>
            </a:extLst>
          </p:cNvPr>
          <p:cNvCxnSpPr>
            <a:cxnSpLocks/>
            <a:stCxn id="46" idx="3"/>
            <a:endCxn id="53" idx="1"/>
          </p:cNvCxnSpPr>
          <p:nvPr/>
        </p:nvCxnSpPr>
        <p:spPr>
          <a:xfrm>
            <a:off x="7913079" y="5409580"/>
            <a:ext cx="10037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0361C-BEC6-0641-B57A-C2062B665D11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772737" y="4710483"/>
            <a:ext cx="95614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B859C2-0109-EF49-8A8E-9020A738A7B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39831" y="5409580"/>
            <a:ext cx="10058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47F9FF5-5AC4-D545-BFCF-1AF8C77FA57A}"/>
              </a:ext>
            </a:extLst>
          </p:cNvPr>
          <p:cNvSpPr/>
          <p:nvPr/>
        </p:nvSpPr>
        <p:spPr>
          <a:xfrm>
            <a:off x="2469648" y="4481883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BE35DE8-B9FF-3643-ADDA-E70BE4ADD885}"/>
                  </a:ext>
                </a:extLst>
              </p:cNvPr>
              <p:cNvSpPr/>
              <p:nvPr/>
            </p:nvSpPr>
            <p:spPr>
              <a:xfrm>
                <a:off x="2609766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BE35DE8-B9FF-3643-ADDA-E70BE4ADD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66" y="5956795"/>
                <a:ext cx="548640" cy="5486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53785-C10A-4040-9DBF-BCA64AB75E0B}"/>
              </a:ext>
            </a:extLst>
          </p:cNvPr>
          <p:cNvSpPr/>
          <p:nvPr/>
        </p:nvSpPr>
        <p:spPr>
          <a:xfrm>
            <a:off x="343669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2CAEC3-3CA4-6544-814B-DC1ADBD59B32}"/>
              </a:ext>
            </a:extLst>
          </p:cNvPr>
          <p:cNvCxnSpPr>
            <a:cxnSpLocks/>
            <a:stCxn id="29" idx="0"/>
            <a:endCxn id="89" idx="2"/>
          </p:cNvCxnSpPr>
          <p:nvPr/>
        </p:nvCxnSpPr>
        <p:spPr>
          <a:xfrm flipV="1">
            <a:off x="3848179" y="4166522"/>
            <a:ext cx="754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7C5CE3-FC2F-7947-B45F-3E08E0D3190A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2884086" y="5638180"/>
            <a:ext cx="964093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7C8615-8BAC-4149-B17A-1BD5C9141610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H="1" flipV="1">
            <a:off x="2881128" y="4939083"/>
            <a:ext cx="2958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C9E318-E8F3-3D41-A877-0844CDF5A4CD}"/>
              </a:ext>
            </a:extLst>
          </p:cNvPr>
          <p:cNvSpPr/>
          <p:nvPr/>
        </p:nvSpPr>
        <p:spPr>
          <a:xfrm>
            <a:off x="4296358" y="4481883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FEF8C3-03DA-CB43-847F-F859A5CB5D12}"/>
                  </a:ext>
                </a:extLst>
              </p:cNvPr>
              <p:cNvSpPr/>
              <p:nvPr/>
            </p:nvSpPr>
            <p:spPr>
              <a:xfrm>
                <a:off x="4435017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FEF8C3-03DA-CB43-847F-F859A5CB5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17" y="5956795"/>
                <a:ext cx="548640" cy="5486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E0F66E-0E0E-1140-B065-48C82283940E}"/>
              </a:ext>
            </a:extLst>
          </p:cNvPr>
          <p:cNvSpPr/>
          <p:nvPr/>
        </p:nvSpPr>
        <p:spPr>
          <a:xfrm>
            <a:off x="526340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C9E075-04D2-2E49-B112-DA8ECC8D52C7}"/>
              </a:ext>
            </a:extLst>
          </p:cNvPr>
          <p:cNvCxnSpPr>
            <a:cxnSpLocks/>
            <a:stCxn id="39" idx="0"/>
            <a:endCxn id="109" idx="2"/>
          </p:cNvCxnSpPr>
          <p:nvPr/>
        </p:nvCxnSpPr>
        <p:spPr>
          <a:xfrm flipV="1">
            <a:off x="5674889" y="4166522"/>
            <a:ext cx="5938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28E458-C50B-514B-B53B-2D8A130072FA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V="1">
            <a:off x="4709337" y="5638180"/>
            <a:ext cx="965552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7300B9-58FB-7B42-8DB0-EC6B682927D5}"/>
              </a:ext>
            </a:extLst>
          </p:cNvPr>
          <p:cNvCxnSpPr>
            <a:cxnSpLocks/>
            <a:stCxn id="37" idx="0"/>
            <a:endCxn id="36" idx="2"/>
          </p:cNvCxnSpPr>
          <p:nvPr/>
        </p:nvCxnSpPr>
        <p:spPr>
          <a:xfrm flipH="1" flipV="1">
            <a:off x="4707838" y="4939083"/>
            <a:ext cx="149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9148F50-94DA-D847-BEB5-5DA50FB5D455}"/>
              </a:ext>
            </a:extLst>
          </p:cNvPr>
          <p:cNvSpPr/>
          <p:nvPr/>
        </p:nvSpPr>
        <p:spPr>
          <a:xfrm>
            <a:off x="6123068" y="4481883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87CB71-317A-6946-8B64-050C39A68D94}"/>
                  </a:ext>
                </a:extLst>
              </p:cNvPr>
              <p:cNvSpPr/>
              <p:nvPr/>
            </p:nvSpPr>
            <p:spPr>
              <a:xfrm>
                <a:off x="6260268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87CB71-317A-6946-8B64-050C39A68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68" y="5956795"/>
                <a:ext cx="548640" cy="5486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AB47527-2EF0-674D-A4AC-020134934F9D}"/>
              </a:ext>
            </a:extLst>
          </p:cNvPr>
          <p:cNvSpPr/>
          <p:nvPr/>
        </p:nvSpPr>
        <p:spPr>
          <a:xfrm>
            <a:off x="7090119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2A005-B9C4-3749-B4A8-AD6AA5041A06}"/>
              </a:ext>
            </a:extLst>
          </p:cNvPr>
          <p:cNvCxnSpPr>
            <a:cxnSpLocks/>
            <a:stCxn id="46" idx="0"/>
            <a:endCxn id="114" idx="2"/>
          </p:cNvCxnSpPr>
          <p:nvPr/>
        </p:nvCxnSpPr>
        <p:spPr>
          <a:xfrm flipV="1">
            <a:off x="7501599" y="4143412"/>
            <a:ext cx="1051" cy="1037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C5E418-344C-6D4E-85BB-2BCA457D3530}"/>
              </a:ext>
            </a:extLst>
          </p:cNvPr>
          <p:cNvCxnSpPr>
            <a:cxnSpLocks/>
            <a:stCxn id="44" idx="0"/>
            <a:endCxn id="46" idx="2"/>
          </p:cNvCxnSpPr>
          <p:nvPr/>
        </p:nvCxnSpPr>
        <p:spPr>
          <a:xfrm flipV="1">
            <a:off x="6534588" y="5638180"/>
            <a:ext cx="967011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400108-0F21-6041-92BC-E4AA58BED0D0}"/>
              </a:ext>
            </a:extLst>
          </p:cNvPr>
          <p:cNvCxnSpPr>
            <a:cxnSpLocks/>
            <a:stCxn id="44" idx="0"/>
            <a:endCxn id="43" idx="2"/>
          </p:cNvCxnSpPr>
          <p:nvPr/>
        </p:nvCxnSpPr>
        <p:spPr>
          <a:xfrm flipH="1" flipV="1">
            <a:off x="6534548" y="4939083"/>
            <a:ext cx="40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4A0DE49-0974-DB4D-8FFF-0CE74CFF99D7}"/>
              </a:ext>
            </a:extLst>
          </p:cNvPr>
          <p:cNvSpPr/>
          <p:nvPr/>
        </p:nvSpPr>
        <p:spPr>
          <a:xfrm>
            <a:off x="7949777" y="4481883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F5FC8C6-1152-624D-8262-F8BFEFFED16F}"/>
                  </a:ext>
                </a:extLst>
              </p:cNvPr>
              <p:cNvSpPr/>
              <p:nvPr/>
            </p:nvSpPr>
            <p:spPr>
              <a:xfrm>
                <a:off x="8085518" y="5956795"/>
                <a:ext cx="548640" cy="5486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F5FC8C6-1152-624D-8262-F8BFEFFED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18" y="5956795"/>
                <a:ext cx="548640" cy="5486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87257F1-4BBE-4946-A4EB-6D3C18393A0D}"/>
              </a:ext>
            </a:extLst>
          </p:cNvPr>
          <p:cNvSpPr/>
          <p:nvPr/>
        </p:nvSpPr>
        <p:spPr>
          <a:xfrm>
            <a:off x="8916828" y="5180980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FBECAAF-4AC7-A74F-85C7-C15BEC6CBA9B}"/>
              </a:ext>
            </a:extLst>
          </p:cNvPr>
          <p:cNvCxnSpPr>
            <a:cxnSpLocks/>
            <a:stCxn id="53" idx="0"/>
            <a:endCxn id="119" idx="2"/>
          </p:cNvCxnSpPr>
          <p:nvPr/>
        </p:nvCxnSpPr>
        <p:spPr>
          <a:xfrm flipV="1">
            <a:off x="9328308" y="4166522"/>
            <a:ext cx="0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AEF51EB-4AD1-704C-A01F-F2B417757591}"/>
              </a:ext>
            </a:extLst>
          </p:cNvPr>
          <p:cNvCxnSpPr>
            <a:cxnSpLocks/>
            <a:stCxn id="51" idx="0"/>
            <a:endCxn id="53" idx="2"/>
          </p:cNvCxnSpPr>
          <p:nvPr/>
        </p:nvCxnSpPr>
        <p:spPr>
          <a:xfrm flipV="1">
            <a:off x="8359838" y="5638180"/>
            <a:ext cx="968470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A685FDC-F855-AE4A-9033-53043D7F420F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flipV="1">
            <a:off x="8359838" y="4939083"/>
            <a:ext cx="141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76A24F-534D-3046-A941-69B86289ED23}"/>
              </a:ext>
            </a:extLst>
          </p:cNvPr>
          <p:cNvCxnSpPr>
            <a:cxnSpLocks/>
            <a:stCxn id="89" idx="0"/>
            <a:endCxn id="60" idx="4"/>
          </p:cNvCxnSpPr>
          <p:nvPr/>
        </p:nvCxnSpPr>
        <p:spPr>
          <a:xfrm flipH="1" flipV="1">
            <a:off x="3848179" y="3528122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2878311-29B5-534B-A66A-E53464000499}"/>
                  </a:ext>
                </a:extLst>
              </p:cNvPr>
              <p:cNvSpPr/>
              <p:nvPr/>
            </p:nvSpPr>
            <p:spPr>
              <a:xfrm>
                <a:off x="3573859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2878311-29B5-534B-A66A-E53464000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59" y="2979482"/>
                <a:ext cx="548640" cy="5486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2735A5-1B23-004D-8A6F-E66E6CFEE85F}"/>
              </a:ext>
            </a:extLst>
          </p:cNvPr>
          <p:cNvCxnSpPr>
            <a:cxnSpLocks/>
            <a:stCxn id="26" idx="0"/>
            <a:endCxn id="89" idx="2"/>
          </p:cNvCxnSpPr>
          <p:nvPr/>
        </p:nvCxnSpPr>
        <p:spPr>
          <a:xfrm flipV="1">
            <a:off x="2881128" y="4166522"/>
            <a:ext cx="967805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ECAC0-98EE-1049-922E-13CCF0294EF3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4707838" y="4166522"/>
            <a:ext cx="972989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E6E1BFC-47A0-9B46-9FE7-A284587B669C}"/>
              </a:ext>
            </a:extLst>
          </p:cNvPr>
          <p:cNvCxnSpPr>
            <a:cxnSpLocks/>
            <a:stCxn id="43" idx="0"/>
            <a:endCxn id="114" idx="2"/>
          </p:cNvCxnSpPr>
          <p:nvPr/>
        </p:nvCxnSpPr>
        <p:spPr>
          <a:xfrm flipV="1">
            <a:off x="6534548" y="4143412"/>
            <a:ext cx="968102" cy="338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4483ED3-E490-A64A-9292-0D0443B9EBD4}"/>
              </a:ext>
            </a:extLst>
          </p:cNvPr>
          <p:cNvCxnSpPr>
            <a:cxnSpLocks/>
            <a:stCxn id="50" idx="0"/>
            <a:endCxn id="119" idx="2"/>
          </p:cNvCxnSpPr>
          <p:nvPr/>
        </p:nvCxnSpPr>
        <p:spPr>
          <a:xfrm flipV="1">
            <a:off x="8361257" y="4166522"/>
            <a:ext cx="967051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AED876-824A-654A-AECF-E1933B39B576}"/>
              </a:ext>
            </a:extLst>
          </p:cNvPr>
          <p:cNvGrpSpPr/>
          <p:nvPr/>
        </p:nvGrpSpPr>
        <p:grpSpPr>
          <a:xfrm>
            <a:off x="3437453" y="3846482"/>
            <a:ext cx="822960" cy="320040"/>
            <a:chOff x="4653985" y="2504573"/>
            <a:chExt cx="822960" cy="3200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98D075E-479A-5E48-907C-A64140F8F9A9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3C92F47-C3E1-4B40-AD46-B738A2D9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CB86B4E-7A55-E54E-830C-C92093B63DF2}"/>
              </a:ext>
            </a:extLst>
          </p:cNvPr>
          <p:cNvCxnSpPr>
            <a:cxnSpLocks/>
            <a:stCxn id="109" idx="0"/>
            <a:endCxn id="107" idx="4"/>
          </p:cNvCxnSpPr>
          <p:nvPr/>
        </p:nvCxnSpPr>
        <p:spPr>
          <a:xfrm flipH="1" flipV="1">
            <a:off x="5680073" y="3528122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A5FF6DB-FCAE-0047-A0AC-EF43CF950E4F}"/>
                  </a:ext>
                </a:extLst>
              </p:cNvPr>
              <p:cNvSpPr/>
              <p:nvPr/>
            </p:nvSpPr>
            <p:spPr>
              <a:xfrm>
                <a:off x="5405753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A5FF6DB-FCAE-0047-A0AC-EF43CF950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53" y="2979482"/>
                <a:ext cx="548640" cy="548640"/>
              </a:xfrm>
              <a:prstGeom prst="ellipse">
                <a:avLst/>
              </a:prstGeom>
              <a:blipFill>
                <a:blip r:embed="rId8"/>
                <a:stretch>
                  <a:fillRect l="-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B59C33E-8B26-8E4A-AA3D-2ABC828BD720}"/>
              </a:ext>
            </a:extLst>
          </p:cNvPr>
          <p:cNvGrpSpPr/>
          <p:nvPr/>
        </p:nvGrpSpPr>
        <p:grpSpPr>
          <a:xfrm>
            <a:off x="5269347" y="3846482"/>
            <a:ext cx="822960" cy="320040"/>
            <a:chOff x="4653985" y="2504573"/>
            <a:chExt cx="822960" cy="32004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6B630BE-BC5E-CA40-A7C8-830977D9121C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90975B9-D223-C14F-A492-9991B1117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D72ACD-E4EC-7C4A-A3F6-EA9B4300B7A2}"/>
              </a:ext>
            </a:extLst>
          </p:cNvPr>
          <p:cNvCxnSpPr>
            <a:cxnSpLocks/>
            <a:stCxn id="114" idx="0"/>
            <a:endCxn id="112" idx="4"/>
          </p:cNvCxnSpPr>
          <p:nvPr/>
        </p:nvCxnSpPr>
        <p:spPr>
          <a:xfrm flipH="1" flipV="1">
            <a:off x="7501896" y="3505012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E87A753-56FA-D84C-BE2F-1D90620F72A9}"/>
                  </a:ext>
                </a:extLst>
              </p:cNvPr>
              <p:cNvSpPr/>
              <p:nvPr/>
            </p:nvSpPr>
            <p:spPr>
              <a:xfrm>
                <a:off x="7227576" y="295637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E87A753-56FA-D84C-BE2F-1D90620F7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76" y="2956372"/>
                <a:ext cx="548640" cy="5486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1C9B8B3-6BCB-1B4C-9E07-717A97B97150}"/>
              </a:ext>
            </a:extLst>
          </p:cNvPr>
          <p:cNvGrpSpPr/>
          <p:nvPr/>
        </p:nvGrpSpPr>
        <p:grpSpPr>
          <a:xfrm>
            <a:off x="7091170" y="3823372"/>
            <a:ext cx="822960" cy="320040"/>
            <a:chOff x="4653985" y="2504573"/>
            <a:chExt cx="822960" cy="3200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B9A5C8E-D520-4141-A531-B327BF83BBE5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F257823-DE01-4242-95B3-3D3023EC5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9A549B3-69B5-3E4F-95BA-B00253C25AD3}"/>
              </a:ext>
            </a:extLst>
          </p:cNvPr>
          <p:cNvCxnSpPr>
            <a:cxnSpLocks/>
            <a:stCxn id="119" idx="0"/>
            <a:endCxn id="117" idx="4"/>
          </p:cNvCxnSpPr>
          <p:nvPr/>
        </p:nvCxnSpPr>
        <p:spPr>
          <a:xfrm flipH="1" flipV="1">
            <a:off x="9327554" y="3528122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5A792AA-874C-6842-9DFF-C4B2D2764E72}"/>
                  </a:ext>
                </a:extLst>
              </p:cNvPr>
              <p:cNvSpPr/>
              <p:nvPr/>
            </p:nvSpPr>
            <p:spPr>
              <a:xfrm>
                <a:off x="9053234" y="2979482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5A792AA-874C-6842-9DFF-C4B2D2764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234" y="2979482"/>
                <a:ext cx="548640" cy="5486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23E267-1008-7041-B73C-1444C0CE1877}"/>
              </a:ext>
            </a:extLst>
          </p:cNvPr>
          <p:cNvGrpSpPr/>
          <p:nvPr/>
        </p:nvGrpSpPr>
        <p:grpSpPr>
          <a:xfrm>
            <a:off x="8916828" y="3846482"/>
            <a:ext cx="822960" cy="320040"/>
            <a:chOff x="4653985" y="2504573"/>
            <a:chExt cx="822960" cy="32004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6A82F0D-0BEE-664E-9DA1-41FDC870CF3A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B33466D-B561-AE45-8460-0FAE43B1A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C8DD0D16-2113-C44C-9D3D-B803024143AB}"/>
              </a:ext>
            </a:extLst>
          </p:cNvPr>
          <p:cNvSpPr txBox="1"/>
          <p:nvPr/>
        </p:nvSpPr>
        <p:spPr>
          <a:xfrm>
            <a:off x="692393" y="3776537"/>
            <a:ext cx="16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Layer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734162D-3ED6-324E-8241-F2EA0FF1E2E4}"/>
              </a:ext>
            </a:extLst>
          </p:cNvPr>
          <p:cNvSpPr txBox="1"/>
          <p:nvPr/>
        </p:nvSpPr>
        <p:spPr>
          <a:xfrm>
            <a:off x="828296" y="306814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808485A-04B1-AD40-8147-BE499DC8715F}"/>
              </a:ext>
            </a:extLst>
          </p:cNvPr>
          <p:cNvSpPr/>
          <p:nvPr/>
        </p:nvSpPr>
        <p:spPr>
          <a:xfrm>
            <a:off x="10015093" y="2909129"/>
            <a:ext cx="1817643" cy="646331"/>
          </a:xfrm>
          <a:prstGeom prst="rect">
            <a:avLst/>
          </a:prstGeom>
          <a:solidFill>
            <a:srgbClr val="96000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example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 “</a:t>
            </a:r>
            <a:r>
              <a:rPr lang="en-US" dirty="0">
                <a:solidFill>
                  <a:schemeClr val="bg1"/>
                </a:solidFill>
              </a:rPr>
              <a:t>Many to Many”</a:t>
            </a:r>
          </a:p>
        </p:txBody>
      </p:sp>
      <p:sp>
        <p:nvSpPr>
          <p:cNvPr id="145" name="Down Arrow 144">
            <a:extLst>
              <a:ext uri="{FF2B5EF4-FFF2-40B4-BE49-F238E27FC236}">
                <a16:creationId xmlns:a16="http://schemas.microsoft.com/office/drawing/2014/main" id="{BBA21340-C2B3-7243-9A7F-00E4919C1F1A}"/>
              </a:ext>
            </a:extLst>
          </p:cNvPr>
          <p:cNvSpPr/>
          <p:nvPr/>
        </p:nvSpPr>
        <p:spPr>
          <a:xfrm rot="5400000">
            <a:off x="9748430" y="3110985"/>
            <a:ext cx="283034" cy="242619"/>
          </a:xfrm>
          <a:prstGeom prst="downArrow">
            <a:avLst/>
          </a:prstGeom>
          <a:solidFill>
            <a:srgbClr val="96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1F601533-D740-4141-BBE9-5691D487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Bidirectional LSTM considers the sequence information in both directions backwards (future to past) and forward (past to future)</a:t>
            </a:r>
          </a:p>
        </p:txBody>
      </p:sp>
    </p:spTree>
    <p:extLst>
      <p:ext uri="{BB962C8B-B14F-4D97-AF65-F5344CB8AC3E}">
        <p14:creationId xmlns:p14="http://schemas.microsoft.com/office/powerpoint/2010/main" val="377560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BFDF-A611-D74B-BFCB-A2FBB3FB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LSTM Example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CC9063-29C5-894F-8D7F-665088DDC0FB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>
            <a:off x="1661160" y="4581232"/>
            <a:ext cx="685702" cy="0"/>
          </a:xfrm>
          <a:prstGeom prst="straightConnector1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B0F97C-C8B9-604D-AE45-1FA002A7FACE}"/>
              </a:ext>
            </a:extLst>
          </p:cNvPr>
          <p:cNvCxnSpPr>
            <a:cxnSpLocks/>
            <a:stCxn id="29" idx="3"/>
            <a:endCxn id="39" idx="1"/>
          </p:cNvCxnSpPr>
          <p:nvPr/>
        </p:nvCxnSpPr>
        <p:spPr>
          <a:xfrm>
            <a:off x="2310163" y="5280329"/>
            <a:ext cx="6757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09A8D-3D73-364B-B64B-99E1734BEAF9}"/>
              </a:ext>
            </a:extLst>
          </p:cNvPr>
          <p:cNvCxnSpPr>
            <a:cxnSpLocks/>
            <a:stCxn id="36" idx="3"/>
            <a:endCxn id="43" idx="1"/>
          </p:cNvCxnSpPr>
          <p:nvPr/>
        </p:nvCxnSpPr>
        <p:spPr>
          <a:xfrm>
            <a:off x="3169822" y="4581232"/>
            <a:ext cx="675763" cy="0"/>
          </a:xfrm>
          <a:prstGeom prst="straightConnector1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B0024-30ED-A24E-9652-FA4D9B27C26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>
            <a:off x="3808886" y="5280329"/>
            <a:ext cx="6757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D7535D-55CA-E94E-8874-9BC95AF685B5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4668545" y="4581232"/>
            <a:ext cx="67575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35CE2-4A18-D747-AB52-FC1FDCE83F24}"/>
              </a:ext>
            </a:extLst>
          </p:cNvPr>
          <p:cNvCxnSpPr>
            <a:cxnSpLocks/>
            <a:stCxn id="46" idx="3"/>
            <a:endCxn id="53" idx="1"/>
          </p:cNvCxnSpPr>
          <p:nvPr/>
        </p:nvCxnSpPr>
        <p:spPr>
          <a:xfrm>
            <a:off x="5307605" y="5280329"/>
            <a:ext cx="6857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0361C-BEC6-0641-B57A-C2062B665D11}"/>
              </a:ext>
            </a:extLst>
          </p:cNvPr>
          <p:cNvCxnSpPr>
            <a:cxnSpLocks/>
          </p:cNvCxnSpPr>
          <p:nvPr/>
        </p:nvCxnSpPr>
        <p:spPr>
          <a:xfrm>
            <a:off x="6147385" y="4581232"/>
            <a:ext cx="65797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B859C2-0109-EF49-8A8E-9020A738A7B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38200" y="5280329"/>
            <a:ext cx="6490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47F9FF5-5AC4-D545-BFCF-1AF8C77FA57A}"/>
              </a:ext>
            </a:extLst>
          </p:cNvPr>
          <p:cNvSpPr/>
          <p:nvPr/>
        </p:nvSpPr>
        <p:spPr>
          <a:xfrm>
            <a:off x="838200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53785-C10A-4040-9DBF-BCA64AB75E0B}"/>
              </a:ext>
            </a:extLst>
          </p:cNvPr>
          <p:cNvSpPr/>
          <p:nvPr/>
        </p:nvSpPr>
        <p:spPr>
          <a:xfrm>
            <a:off x="1487203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2CAEC3-3CA4-6544-814B-DC1ADBD59B32}"/>
              </a:ext>
            </a:extLst>
          </p:cNvPr>
          <p:cNvCxnSpPr>
            <a:cxnSpLocks/>
            <a:stCxn id="29" idx="0"/>
            <a:endCxn id="89" idx="2"/>
          </p:cNvCxnSpPr>
          <p:nvPr/>
        </p:nvCxnSpPr>
        <p:spPr>
          <a:xfrm flipV="1">
            <a:off x="1898683" y="4037271"/>
            <a:ext cx="754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7C5CE3-FC2F-7947-B45F-3E08E0D3190A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52638" y="5508929"/>
            <a:ext cx="64604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7C8615-8BAC-4149-B17A-1BD5C9141610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1249680" y="4809832"/>
            <a:ext cx="2958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C9E318-E8F3-3D41-A877-0844CDF5A4CD}"/>
              </a:ext>
            </a:extLst>
          </p:cNvPr>
          <p:cNvSpPr/>
          <p:nvPr/>
        </p:nvSpPr>
        <p:spPr>
          <a:xfrm>
            <a:off x="2346862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E0F66E-0E0E-1140-B065-48C82283940E}"/>
              </a:ext>
            </a:extLst>
          </p:cNvPr>
          <p:cNvSpPr/>
          <p:nvPr/>
        </p:nvSpPr>
        <p:spPr>
          <a:xfrm>
            <a:off x="2985926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C9E075-04D2-2E49-B112-DA8ECC8D52C7}"/>
              </a:ext>
            </a:extLst>
          </p:cNvPr>
          <p:cNvCxnSpPr>
            <a:cxnSpLocks/>
            <a:stCxn id="39" idx="0"/>
            <a:endCxn id="109" idx="2"/>
          </p:cNvCxnSpPr>
          <p:nvPr/>
        </p:nvCxnSpPr>
        <p:spPr>
          <a:xfrm flipV="1">
            <a:off x="3397406" y="4037271"/>
            <a:ext cx="5938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28E458-C50B-514B-B53B-2D8A130072FA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2759841" y="5508929"/>
            <a:ext cx="63756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7300B9-58FB-7B42-8DB0-EC6B682927D5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2758342" y="4809832"/>
            <a:ext cx="149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9148F50-94DA-D847-BEB5-5DA50FB5D455}"/>
              </a:ext>
            </a:extLst>
          </p:cNvPr>
          <p:cNvSpPr/>
          <p:nvPr/>
        </p:nvSpPr>
        <p:spPr>
          <a:xfrm>
            <a:off x="3845585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AB47527-2EF0-674D-A4AC-020134934F9D}"/>
              </a:ext>
            </a:extLst>
          </p:cNvPr>
          <p:cNvSpPr/>
          <p:nvPr/>
        </p:nvSpPr>
        <p:spPr>
          <a:xfrm>
            <a:off x="4484645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2A005-B9C4-3749-B4A8-AD6AA5041A06}"/>
              </a:ext>
            </a:extLst>
          </p:cNvPr>
          <p:cNvCxnSpPr>
            <a:cxnSpLocks/>
            <a:stCxn id="46" idx="0"/>
            <a:endCxn id="114" idx="2"/>
          </p:cNvCxnSpPr>
          <p:nvPr/>
        </p:nvCxnSpPr>
        <p:spPr>
          <a:xfrm flipV="1">
            <a:off x="4896125" y="4014161"/>
            <a:ext cx="1051" cy="1037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C5E418-344C-6D4E-85BB-2BCA457D353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4257105" y="5508929"/>
            <a:ext cx="639020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400108-0F21-6041-92BC-E4AA58BED0D0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4257065" y="4809832"/>
            <a:ext cx="40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4A0DE49-0974-DB4D-8FFF-0CE74CFF99D7}"/>
              </a:ext>
            </a:extLst>
          </p:cNvPr>
          <p:cNvSpPr/>
          <p:nvPr/>
        </p:nvSpPr>
        <p:spPr>
          <a:xfrm>
            <a:off x="5344303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87257F1-4BBE-4946-A4EB-6D3C18393A0D}"/>
              </a:ext>
            </a:extLst>
          </p:cNvPr>
          <p:cNvSpPr/>
          <p:nvPr/>
        </p:nvSpPr>
        <p:spPr>
          <a:xfrm>
            <a:off x="5993305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FBECAAF-4AC7-A74F-85C7-C15BEC6CBA9B}"/>
              </a:ext>
            </a:extLst>
          </p:cNvPr>
          <p:cNvCxnSpPr>
            <a:cxnSpLocks/>
            <a:stCxn id="53" idx="0"/>
            <a:endCxn id="119" idx="2"/>
          </p:cNvCxnSpPr>
          <p:nvPr/>
        </p:nvCxnSpPr>
        <p:spPr>
          <a:xfrm flipV="1">
            <a:off x="6404785" y="4037271"/>
            <a:ext cx="0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AEF51EB-4AD1-704C-A01F-F2B417757591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54364" y="5508929"/>
            <a:ext cx="650421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A685FDC-F855-AE4A-9033-53043D7F420F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754364" y="4809832"/>
            <a:ext cx="141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76A24F-534D-3046-A941-69B86289ED23}"/>
              </a:ext>
            </a:extLst>
          </p:cNvPr>
          <p:cNvCxnSpPr>
            <a:cxnSpLocks/>
            <a:stCxn id="89" idx="0"/>
          </p:cNvCxnSpPr>
          <p:nvPr/>
        </p:nvCxnSpPr>
        <p:spPr>
          <a:xfrm flipH="1" flipV="1">
            <a:off x="1898683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2735A5-1B23-004D-8A6F-E66E6CFEE85F}"/>
              </a:ext>
            </a:extLst>
          </p:cNvPr>
          <p:cNvCxnSpPr>
            <a:cxnSpLocks/>
            <a:stCxn id="26" idx="0"/>
            <a:endCxn id="89" idx="2"/>
          </p:cNvCxnSpPr>
          <p:nvPr/>
        </p:nvCxnSpPr>
        <p:spPr>
          <a:xfrm flipV="1">
            <a:off x="1249680" y="4037271"/>
            <a:ext cx="649757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ECAC0-98EE-1049-922E-13CCF0294EF3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2758342" y="4037271"/>
            <a:ext cx="645002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E6E1BFC-47A0-9B46-9FE7-A284587B669C}"/>
              </a:ext>
            </a:extLst>
          </p:cNvPr>
          <p:cNvCxnSpPr>
            <a:cxnSpLocks/>
            <a:stCxn id="43" idx="0"/>
            <a:endCxn id="114" idx="2"/>
          </p:cNvCxnSpPr>
          <p:nvPr/>
        </p:nvCxnSpPr>
        <p:spPr>
          <a:xfrm flipV="1">
            <a:off x="4257065" y="4014161"/>
            <a:ext cx="640111" cy="338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4483ED3-E490-A64A-9292-0D0443B9EBD4}"/>
              </a:ext>
            </a:extLst>
          </p:cNvPr>
          <p:cNvCxnSpPr>
            <a:cxnSpLocks/>
            <a:stCxn id="50" idx="0"/>
            <a:endCxn id="119" idx="2"/>
          </p:cNvCxnSpPr>
          <p:nvPr/>
        </p:nvCxnSpPr>
        <p:spPr>
          <a:xfrm flipV="1">
            <a:off x="5755783" y="4037271"/>
            <a:ext cx="649002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AED876-824A-654A-AECF-E1933B39B576}"/>
              </a:ext>
            </a:extLst>
          </p:cNvPr>
          <p:cNvGrpSpPr/>
          <p:nvPr/>
        </p:nvGrpSpPr>
        <p:grpSpPr>
          <a:xfrm>
            <a:off x="1487957" y="3717231"/>
            <a:ext cx="822960" cy="320040"/>
            <a:chOff x="4653985" y="2504573"/>
            <a:chExt cx="822960" cy="3200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98D075E-479A-5E48-907C-A64140F8F9A9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3C92F47-C3E1-4B40-AD46-B738A2D9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CB86B4E-7A55-E54E-830C-C92093B63DF2}"/>
              </a:ext>
            </a:extLst>
          </p:cNvPr>
          <p:cNvCxnSpPr>
            <a:cxnSpLocks/>
            <a:stCxn id="109" idx="0"/>
          </p:cNvCxnSpPr>
          <p:nvPr/>
        </p:nvCxnSpPr>
        <p:spPr>
          <a:xfrm flipH="1" flipV="1">
            <a:off x="3402590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B59C33E-8B26-8E4A-AA3D-2ABC828BD720}"/>
              </a:ext>
            </a:extLst>
          </p:cNvPr>
          <p:cNvGrpSpPr/>
          <p:nvPr/>
        </p:nvGrpSpPr>
        <p:grpSpPr>
          <a:xfrm>
            <a:off x="2991864" y="3717231"/>
            <a:ext cx="822960" cy="320040"/>
            <a:chOff x="4653985" y="2504573"/>
            <a:chExt cx="822960" cy="32004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6B630BE-BC5E-CA40-A7C8-830977D9121C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90975B9-D223-C14F-A492-9991B1117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D72ACD-E4EC-7C4A-A3F6-EA9B4300B7A2}"/>
              </a:ext>
            </a:extLst>
          </p:cNvPr>
          <p:cNvCxnSpPr>
            <a:cxnSpLocks/>
            <a:stCxn id="114" idx="0"/>
          </p:cNvCxnSpPr>
          <p:nvPr/>
        </p:nvCxnSpPr>
        <p:spPr>
          <a:xfrm flipH="1" flipV="1">
            <a:off x="4896422" y="3375761"/>
            <a:ext cx="754" cy="318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1C9B8B3-6BCB-1B4C-9E07-717A97B97150}"/>
              </a:ext>
            </a:extLst>
          </p:cNvPr>
          <p:cNvGrpSpPr/>
          <p:nvPr/>
        </p:nvGrpSpPr>
        <p:grpSpPr>
          <a:xfrm>
            <a:off x="4485696" y="3694121"/>
            <a:ext cx="822960" cy="320040"/>
            <a:chOff x="4653985" y="2504573"/>
            <a:chExt cx="822960" cy="3200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B9A5C8E-D520-4141-A531-B327BF83BBE5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F257823-DE01-4242-95B3-3D3023EC5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9A549B3-69B5-3E4F-95BA-B00253C25AD3}"/>
              </a:ext>
            </a:extLst>
          </p:cNvPr>
          <p:cNvCxnSpPr>
            <a:cxnSpLocks/>
            <a:stCxn id="119" idx="0"/>
          </p:cNvCxnSpPr>
          <p:nvPr/>
        </p:nvCxnSpPr>
        <p:spPr>
          <a:xfrm flipH="1" flipV="1">
            <a:off x="6404031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23E267-1008-7041-B73C-1444C0CE1877}"/>
              </a:ext>
            </a:extLst>
          </p:cNvPr>
          <p:cNvGrpSpPr/>
          <p:nvPr/>
        </p:nvGrpSpPr>
        <p:grpSpPr>
          <a:xfrm>
            <a:off x="5993305" y="3717231"/>
            <a:ext cx="822960" cy="320040"/>
            <a:chOff x="4653985" y="2504573"/>
            <a:chExt cx="822960" cy="32004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6A82F0D-0BEE-664E-9DA1-41FDC870CF3A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B33466D-B561-AE45-8460-0FAE43B1A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1F601533-D740-4141-BBE9-5691D487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Name Entity Recognition</a:t>
            </a:r>
          </a:p>
          <a:p>
            <a:pPr lvl="1"/>
            <a:r>
              <a:rPr lang="en-US" dirty="0"/>
              <a:t>Red arrows are the information flow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2A0D6E-2256-444C-A27E-BEC4BCCD7B14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6776459" y="5280329"/>
            <a:ext cx="6757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701C7E3-2C40-3744-9A59-4459836BD1F3}"/>
              </a:ext>
            </a:extLst>
          </p:cNvPr>
          <p:cNvCxnSpPr>
            <a:cxnSpLocks/>
            <a:stCxn id="139" idx="3"/>
            <a:endCxn id="147" idx="1"/>
          </p:cNvCxnSpPr>
          <p:nvPr/>
        </p:nvCxnSpPr>
        <p:spPr>
          <a:xfrm>
            <a:off x="7636118" y="4581232"/>
            <a:ext cx="67576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BFAB7C1-F483-C24A-AB44-C1CC0BB9ED69}"/>
              </a:ext>
            </a:extLst>
          </p:cNvPr>
          <p:cNvCxnSpPr>
            <a:cxnSpLocks/>
            <a:stCxn id="141" idx="3"/>
            <a:endCxn id="149" idx="1"/>
          </p:cNvCxnSpPr>
          <p:nvPr/>
        </p:nvCxnSpPr>
        <p:spPr>
          <a:xfrm>
            <a:off x="8275182" y="5280329"/>
            <a:ext cx="6757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CA1240C-B3C7-114B-A709-B83FB3E67B02}"/>
              </a:ext>
            </a:extLst>
          </p:cNvPr>
          <p:cNvCxnSpPr>
            <a:cxnSpLocks/>
            <a:stCxn id="147" idx="3"/>
            <a:endCxn id="153" idx="1"/>
          </p:cNvCxnSpPr>
          <p:nvPr/>
        </p:nvCxnSpPr>
        <p:spPr>
          <a:xfrm>
            <a:off x="9134841" y="4581232"/>
            <a:ext cx="67575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4332DF4-DF71-9640-8C77-5BD7DC44E1EC}"/>
              </a:ext>
            </a:extLst>
          </p:cNvPr>
          <p:cNvCxnSpPr>
            <a:cxnSpLocks/>
            <a:stCxn id="149" idx="3"/>
            <a:endCxn id="155" idx="1"/>
          </p:cNvCxnSpPr>
          <p:nvPr/>
        </p:nvCxnSpPr>
        <p:spPr>
          <a:xfrm>
            <a:off x="9773901" y="5280329"/>
            <a:ext cx="6857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FB53351-CB1F-5442-8C20-AD01CBB1F4EC}"/>
              </a:ext>
            </a:extLst>
          </p:cNvPr>
          <p:cNvCxnSpPr>
            <a:cxnSpLocks/>
          </p:cNvCxnSpPr>
          <p:nvPr/>
        </p:nvCxnSpPr>
        <p:spPr>
          <a:xfrm>
            <a:off x="10613681" y="4581232"/>
            <a:ext cx="657974" cy="0"/>
          </a:xfrm>
          <a:prstGeom prst="straightConnector1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835215C3-0CF0-904E-8D66-CDCC06B51F28}"/>
              </a:ext>
            </a:extLst>
          </p:cNvPr>
          <p:cNvSpPr/>
          <p:nvPr/>
        </p:nvSpPr>
        <p:spPr>
          <a:xfrm>
            <a:off x="6813158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3454DD11-CECD-0A49-AA03-879812D9E7A7}"/>
              </a:ext>
            </a:extLst>
          </p:cNvPr>
          <p:cNvSpPr/>
          <p:nvPr/>
        </p:nvSpPr>
        <p:spPr>
          <a:xfrm>
            <a:off x="7452222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CCDCC80-02E0-E14D-B00A-1BF0CA8843BA}"/>
              </a:ext>
            </a:extLst>
          </p:cNvPr>
          <p:cNvCxnSpPr>
            <a:cxnSpLocks/>
            <a:stCxn id="141" idx="0"/>
            <a:endCxn id="166" idx="2"/>
          </p:cNvCxnSpPr>
          <p:nvPr/>
        </p:nvCxnSpPr>
        <p:spPr>
          <a:xfrm flipV="1">
            <a:off x="7863702" y="4037271"/>
            <a:ext cx="5938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EBC3E8A-F6E9-324D-874B-240B5C988AE3}"/>
              </a:ext>
            </a:extLst>
          </p:cNvPr>
          <p:cNvCxnSpPr>
            <a:cxnSpLocks/>
            <a:endCxn id="141" idx="2"/>
          </p:cNvCxnSpPr>
          <p:nvPr/>
        </p:nvCxnSpPr>
        <p:spPr>
          <a:xfrm flipV="1">
            <a:off x="7226137" y="5508929"/>
            <a:ext cx="637565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66C9F78-C03D-F841-A57B-E971E0B6285D}"/>
              </a:ext>
            </a:extLst>
          </p:cNvPr>
          <p:cNvCxnSpPr>
            <a:cxnSpLocks/>
            <a:endCxn id="139" idx="2"/>
          </p:cNvCxnSpPr>
          <p:nvPr/>
        </p:nvCxnSpPr>
        <p:spPr>
          <a:xfrm flipH="1" flipV="1">
            <a:off x="7224638" y="4809832"/>
            <a:ext cx="1499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222C242C-9878-EC4A-8272-DDF8BEFDB341}"/>
              </a:ext>
            </a:extLst>
          </p:cNvPr>
          <p:cNvSpPr/>
          <p:nvPr/>
        </p:nvSpPr>
        <p:spPr>
          <a:xfrm>
            <a:off x="8311881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8B7351DA-B02B-BE41-A9FC-17F301218804}"/>
              </a:ext>
            </a:extLst>
          </p:cNvPr>
          <p:cNvSpPr/>
          <p:nvPr/>
        </p:nvSpPr>
        <p:spPr>
          <a:xfrm>
            <a:off x="8950941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AE3C94C-76F1-6146-A1C1-8028F6449CA8}"/>
              </a:ext>
            </a:extLst>
          </p:cNvPr>
          <p:cNvCxnSpPr>
            <a:cxnSpLocks/>
            <a:stCxn id="149" idx="0"/>
            <a:endCxn id="171" idx="2"/>
          </p:cNvCxnSpPr>
          <p:nvPr/>
        </p:nvCxnSpPr>
        <p:spPr>
          <a:xfrm flipV="1">
            <a:off x="9362421" y="4014161"/>
            <a:ext cx="1051" cy="1037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5849FA-B870-0646-BB09-E9D6C96AA3FA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8723401" y="5508929"/>
            <a:ext cx="639020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11C0B52-4B79-7647-8280-B3F003E3E6C4}"/>
              </a:ext>
            </a:extLst>
          </p:cNvPr>
          <p:cNvCxnSpPr>
            <a:cxnSpLocks/>
            <a:endCxn id="147" idx="2"/>
          </p:cNvCxnSpPr>
          <p:nvPr/>
        </p:nvCxnSpPr>
        <p:spPr>
          <a:xfrm flipH="1" flipV="1">
            <a:off x="8723361" y="4809832"/>
            <a:ext cx="40" cy="1017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46AE935-FE27-E14F-8E9B-A0B5059F9667}"/>
              </a:ext>
            </a:extLst>
          </p:cNvPr>
          <p:cNvSpPr/>
          <p:nvPr/>
        </p:nvSpPr>
        <p:spPr>
          <a:xfrm>
            <a:off x="9810599" y="4352632"/>
            <a:ext cx="82296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8ED33F58-041A-D146-A62C-0DF110668626}"/>
              </a:ext>
            </a:extLst>
          </p:cNvPr>
          <p:cNvSpPr/>
          <p:nvPr/>
        </p:nvSpPr>
        <p:spPr>
          <a:xfrm>
            <a:off x="10459601" y="5051729"/>
            <a:ext cx="8229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AE3C5628-2434-7243-BFDB-658591A99F78}"/>
              </a:ext>
            </a:extLst>
          </p:cNvPr>
          <p:cNvCxnSpPr>
            <a:cxnSpLocks/>
            <a:stCxn id="155" idx="0"/>
            <a:endCxn id="176" idx="2"/>
          </p:cNvCxnSpPr>
          <p:nvPr/>
        </p:nvCxnSpPr>
        <p:spPr>
          <a:xfrm flipV="1">
            <a:off x="10871081" y="4037271"/>
            <a:ext cx="0" cy="1014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FA98E81-C558-564F-A1C4-124B96858C7C}"/>
              </a:ext>
            </a:extLst>
          </p:cNvPr>
          <p:cNvCxnSpPr>
            <a:cxnSpLocks/>
            <a:endCxn id="155" idx="2"/>
          </p:cNvCxnSpPr>
          <p:nvPr/>
        </p:nvCxnSpPr>
        <p:spPr>
          <a:xfrm flipV="1">
            <a:off x="10220660" y="5508929"/>
            <a:ext cx="650421" cy="318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7D7C28B-D8FD-494E-AD1F-751FF062873E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10220660" y="4809832"/>
            <a:ext cx="1419" cy="1017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FDD864A-2A38-C949-86E8-1D69BD6EF23C}"/>
              </a:ext>
            </a:extLst>
          </p:cNvPr>
          <p:cNvCxnSpPr>
            <a:cxnSpLocks/>
            <a:stCxn id="139" idx="0"/>
            <a:endCxn id="166" idx="2"/>
          </p:cNvCxnSpPr>
          <p:nvPr/>
        </p:nvCxnSpPr>
        <p:spPr>
          <a:xfrm flipV="1">
            <a:off x="7224638" y="4037271"/>
            <a:ext cx="645002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7F3DC69-8FBC-B348-87BE-133746FD3E37}"/>
              </a:ext>
            </a:extLst>
          </p:cNvPr>
          <p:cNvCxnSpPr>
            <a:cxnSpLocks/>
            <a:stCxn id="147" idx="0"/>
            <a:endCxn id="171" idx="2"/>
          </p:cNvCxnSpPr>
          <p:nvPr/>
        </p:nvCxnSpPr>
        <p:spPr>
          <a:xfrm flipV="1">
            <a:off x="8723361" y="4014161"/>
            <a:ext cx="640111" cy="338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EE5709C-636D-BC46-BEF4-4236020377DE}"/>
              </a:ext>
            </a:extLst>
          </p:cNvPr>
          <p:cNvCxnSpPr>
            <a:cxnSpLocks/>
            <a:stCxn id="153" idx="0"/>
            <a:endCxn id="176" idx="2"/>
          </p:cNvCxnSpPr>
          <p:nvPr/>
        </p:nvCxnSpPr>
        <p:spPr>
          <a:xfrm flipV="1">
            <a:off x="10222079" y="4037271"/>
            <a:ext cx="649002" cy="315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739BB8D-8B5D-D243-ABF9-887B1996B772}"/>
              </a:ext>
            </a:extLst>
          </p:cNvPr>
          <p:cNvCxnSpPr>
            <a:cxnSpLocks/>
            <a:stCxn id="166" idx="0"/>
          </p:cNvCxnSpPr>
          <p:nvPr/>
        </p:nvCxnSpPr>
        <p:spPr>
          <a:xfrm flipH="1" flipV="1">
            <a:off x="7868886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0B156AC-F747-EC44-83E4-D2E17D29BD74}"/>
              </a:ext>
            </a:extLst>
          </p:cNvPr>
          <p:cNvGrpSpPr/>
          <p:nvPr/>
        </p:nvGrpSpPr>
        <p:grpSpPr>
          <a:xfrm>
            <a:off x="7458160" y="3717231"/>
            <a:ext cx="822960" cy="320040"/>
            <a:chOff x="4653985" y="2504573"/>
            <a:chExt cx="822960" cy="32004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4CC28F9-7D95-3643-8079-0D97676D9622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5940DE6-C0C0-BD4C-B03D-F4721827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FC1325D-FAF3-AA4B-8F19-A3130949B805}"/>
              </a:ext>
            </a:extLst>
          </p:cNvPr>
          <p:cNvCxnSpPr>
            <a:cxnSpLocks/>
            <a:stCxn id="171" idx="0"/>
          </p:cNvCxnSpPr>
          <p:nvPr/>
        </p:nvCxnSpPr>
        <p:spPr>
          <a:xfrm flipH="1" flipV="1">
            <a:off x="9362718" y="337576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23E049A-9739-1742-A56F-F05686BCE7D7}"/>
              </a:ext>
            </a:extLst>
          </p:cNvPr>
          <p:cNvGrpSpPr/>
          <p:nvPr/>
        </p:nvGrpSpPr>
        <p:grpSpPr>
          <a:xfrm>
            <a:off x="8951992" y="3694121"/>
            <a:ext cx="822960" cy="320040"/>
            <a:chOff x="4653985" y="2504573"/>
            <a:chExt cx="822960" cy="32004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CDD14C0-79AD-3B44-90C9-170FFA44BBB7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4CB45926-A341-E441-BF21-C9A5A9DF4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58C3884-1A62-5249-BF55-4EA155938274}"/>
              </a:ext>
            </a:extLst>
          </p:cNvPr>
          <p:cNvCxnSpPr>
            <a:cxnSpLocks/>
            <a:stCxn id="176" idx="0"/>
          </p:cNvCxnSpPr>
          <p:nvPr/>
        </p:nvCxnSpPr>
        <p:spPr>
          <a:xfrm flipH="1" flipV="1">
            <a:off x="10870327" y="3398871"/>
            <a:ext cx="754" cy="318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7B57246-E76C-D340-A67E-B124320CEBF0}"/>
              </a:ext>
            </a:extLst>
          </p:cNvPr>
          <p:cNvGrpSpPr/>
          <p:nvPr/>
        </p:nvGrpSpPr>
        <p:grpSpPr>
          <a:xfrm>
            <a:off x="10459601" y="3717231"/>
            <a:ext cx="822960" cy="320040"/>
            <a:chOff x="4653985" y="2504573"/>
            <a:chExt cx="822960" cy="32004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5ECADCF-FEF2-E948-A8B8-96BFCD02F751}"/>
                </a:ext>
              </a:extLst>
            </p:cNvPr>
            <p:cNvSpPr/>
            <p:nvPr/>
          </p:nvSpPr>
          <p:spPr>
            <a:xfrm>
              <a:off x="4653985" y="2504573"/>
              <a:ext cx="822960" cy="3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54FDFD68-397E-494A-A97A-A105E118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575" y="2528362"/>
              <a:ext cx="246888" cy="274320"/>
            </a:xfrm>
            <a:prstGeom prst="rect">
              <a:avLst/>
            </a:prstGeom>
          </p:spPr>
        </p:pic>
      </p:grpSp>
      <p:sp>
        <p:nvSpPr>
          <p:cNvPr id="178" name="Slide Number Placeholder 3">
            <a:extLst>
              <a:ext uri="{FF2B5EF4-FFF2-40B4-BE49-F238E27FC236}">
                <a16:creationId xmlns:a16="http://schemas.microsoft.com/office/drawing/2014/main" id="{AA7BCF03-FAE3-8745-9540-81F62779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A137E7-F180-D043-87BE-208C74AB26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8EDD290-2D8B-6B4D-BAF6-E14B544C2D38}"/>
              </a:ext>
            </a:extLst>
          </p:cNvPr>
          <p:cNvSpPr/>
          <p:nvPr/>
        </p:nvSpPr>
        <p:spPr>
          <a:xfrm>
            <a:off x="992590" y="5905120"/>
            <a:ext cx="514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Yao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E8BE4F1-5BF7-0747-9FF0-715B98158D19}"/>
              </a:ext>
            </a:extLst>
          </p:cNvPr>
          <p:cNvSpPr/>
          <p:nvPr/>
        </p:nvSpPr>
        <p:spPr>
          <a:xfrm>
            <a:off x="2425590" y="5905120"/>
            <a:ext cx="66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loves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1FF5855-83E0-C340-B5A5-91954FF37380}"/>
              </a:ext>
            </a:extLst>
          </p:cNvPr>
          <p:cNvSpPr/>
          <p:nvPr/>
        </p:nvSpPr>
        <p:spPr>
          <a:xfrm>
            <a:off x="3903442" y="590512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E4D1708-A5E2-694C-B720-3BEB8249F3C9}"/>
              </a:ext>
            </a:extLst>
          </p:cNvPr>
          <p:cNvSpPr/>
          <p:nvPr/>
        </p:nvSpPr>
        <p:spPr>
          <a:xfrm>
            <a:off x="5597109" y="590512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958932D-6E6D-AE47-90C8-0A70E99CB8AF}"/>
              </a:ext>
            </a:extLst>
          </p:cNvPr>
          <p:cNvSpPr/>
          <p:nvPr/>
        </p:nvSpPr>
        <p:spPr>
          <a:xfrm>
            <a:off x="6863289" y="5905120"/>
            <a:ext cx="72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keeps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4037BFF-B596-A847-90EF-BE53028C97F6}"/>
              </a:ext>
            </a:extLst>
          </p:cNvPr>
          <p:cNvSpPr/>
          <p:nvPr/>
        </p:nvSpPr>
        <p:spPr>
          <a:xfrm>
            <a:off x="8481147" y="5905120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72EF048-61EF-864C-9AC7-2830DADE380F}"/>
              </a:ext>
            </a:extLst>
          </p:cNvPr>
          <p:cNvSpPr/>
          <p:nvPr/>
        </p:nvSpPr>
        <p:spPr>
          <a:xfrm>
            <a:off x="9785847" y="5905120"/>
            <a:ext cx="8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ADA7915-10AF-0446-8250-D4FFD303D606}"/>
              </a:ext>
            </a:extLst>
          </p:cNvPr>
          <p:cNvSpPr txBox="1"/>
          <p:nvPr/>
        </p:nvSpPr>
        <p:spPr>
          <a:xfrm>
            <a:off x="4606159" y="2955510"/>
            <a:ext cx="587020" cy="384048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fruit</a:t>
            </a:r>
          </a:p>
        </p:txBody>
      </p:sp>
    </p:spTree>
    <p:extLst>
      <p:ext uri="{BB962C8B-B14F-4D97-AF65-F5344CB8AC3E}">
        <p14:creationId xmlns:p14="http://schemas.microsoft.com/office/powerpoint/2010/main" val="368064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143F-5E9A-BA47-8D9F-21ED6F62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Long-Short 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65B3A-8FB0-9E48-B0E5-CF15317B3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 uses a complex recurrent unit with gates to control what information is passed through that can avoid vanishing gradient problem in standard RNNs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5496C-3C5E-3D47-AD84-EA9ACB1F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4B66D-2918-8440-9E25-17BA96274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9"/>
          <a:stretch/>
        </p:blipFill>
        <p:spPr>
          <a:xfrm>
            <a:off x="4728491" y="3249137"/>
            <a:ext cx="6074692" cy="3017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2D0B6-0B38-304B-B34B-3A3F5F840A21}"/>
                  </a:ext>
                </a:extLst>
              </p:cNvPr>
              <p:cNvSpPr/>
              <p:nvPr/>
            </p:nvSpPr>
            <p:spPr>
              <a:xfrm>
                <a:off x="1412567" y="3398070"/>
                <a:ext cx="3019994" cy="2781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2D0B6-0B38-304B-B34B-3A3F5F840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67" y="3398070"/>
                <a:ext cx="3019994" cy="2781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08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4478-7688-834A-B583-1A7BA972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Sentiment Classification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D02D-335D-CA4F-B858-9F0F3A26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541CA2-F0F1-2C48-B0CA-E3B08AC42F3A}"/>
              </a:ext>
            </a:extLst>
          </p:cNvPr>
          <p:cNvGrpSpPr/>
          <p:nvPr/>
        </p:nvGrpSpPr>
        <p:grpSpPr>
          <a:xfrm>
            <a:off x="337933" y="1843524"/>
            <a:ext cx="6915327" cy="4570211"/>
            <a:chOff x="440636" y="1839758"/>
            <a:chExt cx="6915327" cy="4570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90BFD-727F-5747-8B28-26D4F2CF12F7}"/>
                </a:ext>
              </a:extLst>
            </p:cNvPr>
            <p:cNvSpPr txBox="1"/>
            <p:nvPr/>
          </p:nvSpPr>
          <p:spPr>
            <a:xfrm>
              <a:off x="1710346" y="1839758"/>
              <a:ext cx="4663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Ratemyprofessors Sentiment Classification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7AF8BA-C92B-3943-8034-C6A68D7D4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94" r="1732"/>
            <a:stretch/>
          </p:blipFill>
          <p:spPr>
            <a:xfrm>
              <a:off x="440637" y="2461845"/>
              <a:ext cx="6858000" cy="19343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FA8BB1-222B-8646-A3DB-5BAB5604F1E9}"/>
                </a:ext>
              </a:extLst>
            </p:cNvPr>
            <p:cNvSpPr/>
            <p:nvPr/>
          </p:nvSpPr>
          <p:spPr>
            <a:xfrm>
              <a:off x="2502201" y="2568627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D7C899-95B2-B243-BCED-0E8A0B771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636" y="4614015"/>
              <a:ext cx="6858000" cy="1795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0D7F9F-E1C9-6847-A843-ED1E33CD2523}"/>
                </a:ext>
              </a:extLst>
            </p:cNvPr>
            <p:cNvSpPr/>
            <p:nvPr/>
          </p:nvSpPr>
          <p:spPr>
            <a:xfrm>
              <a:off x="2211946" y="4777572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345383-3A8E-2740-A186-19436DD8159E}"/>
                </a:ext>
              </a:extLst>
            </p:cNvPr>
            <p:cNvSpPr/>
            <p:nvPr/>
          </p:nvSpPr>
          <p:spPr>
            <a:xfrm>
              <a:off x="6046306" y="2643513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76F266-D685-CC4B-9FB6-0B6CBBBE3448}"/>
                </a:ext>
              </a:extLst>
            </p:cNvPr>
            <p:cNvSpPr/>
            <p:nvPr/>
          </p:nvSpPr>
          <p:spPr>
            <a:xfrm>
              <a:off x="6028232" y="4745693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3D33D9-7124-B040-BB3E-B13290309E8A}"/>
                </a:ext>
              </a:extLst>
            </p:cNvPr>
            <p:cNvSpPr/>
            <p:nvPr/>
          </p:nvSpPr>
          <p:spPr>
            <a:xfrm>
              <a:off x="1527314" y="6052568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3A4AA-408F-904A-9894-B06863D6BD57}"/>
                </a:ext>
              </a:extLst>
            </p:cNvPr>
            <p:cNvSpPr/>
            <p:nvPr/>
          </p:nvSpPr>
          <p:spPr>
            <a:xfrm>
              <a:off x="5963025" y="6022985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3C1272-84AB-1F46-A9F8-986C63FE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6306" y="4527832"/>
              <a:ext cx="1309657" cy="365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E3166E-5EA6-5E4A-B8CB-0086C5229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2234" y="2351703"/>
              <a:ext cx="1633729" cy="365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34E37A-3AB5-2F45-8ADD-0B931719FDD0}"/>
                </a:ext>
              </a:extLst>
            </p:cNvPr>
            <p:cNvSpPr/>
            <p:nvPr/>
          </p:nvSpPr>
          <p:spPr>
            <a:xfrm>
              <a:off x="5739893" y="2912375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9F7603-1D01-3E4D-860B-AD5F77233F56}"/>
              </a:ext>
            </a:extLst>
          </p:cNvPr>
          <p:cNvSpPr/>
          <p:nvPr/>
        </p:nvSpPr>
        <p:spPr>
          <a:xfrm>
            <a:off x="11499574" y="5864087"/>
            <a:ext cx="326775" cy="49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799CC-65D0-7640-A029-5B1D898CE055}"/>
              </a:ext>
            </a:extLst>
          </p:cNvPr>
          <p:cNvSpPr txBox="1"/>
          <p:nvPr/>
        </p:nvSpPr>
        <p:spPr>
          <a:xfrm>
            <a:off x="1406662" y="6435851"/>
            <a:ext cx="4490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6"/>
              </a:rPr>
              <a:t>https://www.ratemyprofessors.com/ShowRatings.jsp?tid=2391740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17707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4478-7688-834A-B583-1A7BA972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Sentiment Classification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D02D-335D-CA4F-B858-9F0F3A26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D1C78-8C23-4442-98CF-05D230C67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47" b="11051"/>
          <a:stretch/>
        </p:blipFill>
        <p:spPr>
          <a:xfrm>
            <a:off x="7577332" y="2572392"/>
            <a:ext cx="4249017" cy="329169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3541CA2-F0F1-2C48-B0CA-E3B08AC42F3A}"/>
              </a:ext>
            </a:extLst>
          </p:cNvPr>
          <p:cNvGrpSpPr/>
          <p:nvPr/>
        </p:nvGrpSpPr>
        <p:grpSpPr>
          <a:xfrm>
            <a:off x="337933" y="1843524"/>
            <a:ext cx="6915327" cy="4570211"/>
            <a:chOff x="440636" y="1839758"/>
            <a:chExt cx="6915327" cy="4570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90BFD-727F-5747-8B28-26D4F2CF12F7}"/>
                </a:ext>
              </a:extLst>
            </p:cNvPr>
            <p:cNvSpPr txBox="1"/>
            <p:nvPr/>
          </p:nvSpPr>
          <p:spPr>
            <a:xfrm>
              <a:off x="1710346" y="1839758"/>
              <a:ext cx="4663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Ratemyprofessors Sentiment Classification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7AF8BA-C92B-3943-8034-C6A68D7D4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94" r="1732"/>
            <a:stretch/>
          </p:blipFill>
          <p:spPr>
            <a:xfrm>
              <a:off x="440637" y="2461845"/>
              <a:ext cx="6858000" cy="19343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FA8BB1-222B-8646-A3DB-5BAB5604F1E9}"/>
                </a:ext>
              </a:extLst>
            </p:cNvPr>
            <p:cNvSpPr/>
            <p:nvPr/>
          </p:nvSpPr>
          <p:spPr>
            <a:xfrm>
              <a:off x="2502201" y="2568627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D7C899-95B2-B243-BCED-0E8A0B771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636" y="4614015"/>
              <a:ext cx="6858000" cy="1795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0D7F9F-E1C9-6847-A843-ED1E33CD2523}"/>
                </a:ext>
              </a:extLst>
            </p:cNvPr>
            <p:cNvSpPr/>
            <p:nvPr/>
          </p:nvSpPr>
          <p:spPr>
            <a:xfrm>
              <a:off x="2211946" y="4777572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345383-3A8E-2740-A186-19436DD8159E}"/>
                </a:ext>
              </a:extLst>
            </p:cNvPr>
            <p:cNvSpPr/>
            <p:nvPr/>
          </p:nvSpPr>
          <p:spPr>
            <a:xfrm>
              <a:off x="6046306" y="2643513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76F266-D685-CC4B-9FB6-0B6CBBBE3448}"/>
                </a:ext>
              </a:extLst>
            </p:cNvPr>
            <p:cNvSpPr/>
            <p:nvPr/>
          </p:nvSpPr>
          <p:spPr>
            <a:xfrm>
              <a:off x="6028232" y="4745693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3D33D9-7124-B040-BB3E-B13290309E8A}"/>
                </a:ext>
              </a:extLst>
            </p:cNvPr>
            <p:cNvSpPr/>
            <p:nvPr/>
          </p:nvSpPr>
          <p:spPr>
            <a:xfrm>
              <a:off x="1527314" y="6052568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3A4AA-408F-904A-9894-B06863D6BD57}"/>
                </a:ext>
              </a:extLst>
            </p:cNvPr>
            <p:cNvSpPr/>
            <p:nvPr/>
          </p:nvSpPr>
          <p:spPr>
            <a:xfrm>
              <a:off x="5963025" y="6022985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3C1272-84AB-1F46-A9F8-986C63FE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6306" y="4527832"/>
              <a:ext cx="1309657" cy="365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E3166E-5EA6-5E4A-B8CB-0086C5229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2234" y="2351703"/>
              <a:ext cx="1633729" cy="365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34E37A-3AB5-2F45-8ADD-0B931719FDD0}"/>
                </a:ext>
              </a:extLst>
            </p:cNvPr>
            <p:cNvSpPr/>
            <p:nvPr/>
          </p:nvSpPr>
          <p:spPr>
            <a:xfrm>
              <a:off x="5739893" y="2912375"/>
              <a:ext cx="1252330" cy="35678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9F7603-1D01-3E4D-860B-AD5F77233F56}"/>
              </a:ext>
            </a:extLst>
          </p:cNvPr>
          <p:cNvSpPr/>
          <p:nvPr/>
        </p:nvSpPr>
        <p:spPr>
          <a:xfrm>
            <a:off x="11499574" y="5864087"/>
            <a:ext cx="326775" cy="49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FD7C60-3A59-EE41-BECB-0D5A6C555A81}"/>
              </a:ext>
            </a:extLst>
          </p:cNvPr>
          <p:cNvSpPr txBox="1"/>
          <p:nvPr/>
        </p:nvSpPr>
        <p:spPr>
          <a:xfrm>
            <a:off x="7907261" y="584707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DA657E-E605-B343-926C-406E6EFFFBB3}"/>
              </a:ext>
            </a:extLst>
          </p:cNvPr>
          <p:cNvSpPr txBox="1"/>
          <p:nvPr/>
        </p:nvSpPr>
        <p:spPr>
          <a:xfrm>
            <a:off x="8822360" y="5847076"/>
            <a:ext cx="57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D0D40-A9D1-4E49-84C7-28E55E6ABF7F}"/>
              </a:ext>
            </a:extLst>
          </p:cNvPr>
          <p:cNvSpPr txBox="1"/>
          <p:nvPr/>
        </p:nvSpPr>
        <p:spPr>
          <a:xfrm>
            <a:off x="9941613" y="584707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54472-AEFE-F348-81F2-1656A9A64B6F}"/>
              </a:ext>
            </a:extLst>
          </p:cNvPr>
          <p:cNvSpPr txBox="1"/>
          <p:nvPr/>
        </p:nvSpPr>
        <p:spPr>
          <a:xfrm>
            <a:off x="11001298" y="584707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232250-A891-5A4F-9292-6EBA07A46E1D}"/>
              </a:ext>
            </a:extLst>
          </p:cNvPr>
          <p:cNvSpPr txBox="1"/>
          <p:nvPr/>
        </p:nvSpPr>
        <p:spPr>
          <a:xfrm>
            <a:off x="10738117" y="2000948"/>
            <a:ext cx="11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Sentiment</a:t>
            </a:r>
          </a:p>
          <a:p>
            <a:pPr algn="ctr"/>
            <a:r>
              <a:rPr lang="en-US" dirty="0"/>
              <a:t>&lt;positive&gt;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BB530C-D6D5-5341-B149-9A8B7883BAF8}"/>
              </a:ext>
            </a:extLst>
          </p:cNvPr>
          <p:cNvSpPr txBox="1"/>
          <p:nvPr/>
        </p:nvSpPr>
        <p:spPr>
          <a:xfrm>
            <a:off x="1406662" y="6435851"/>
            <a:ext cx="4490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7"/>
              </a:rPr>
              <a:t>https://www.ratemyprofessors.com/ShowRatings.jsp?tid=2391740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3850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E4E1-C8C0-4745-8566-6A5F0191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61E09-A437-204D-B8F0-96AEEE90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4" name="Picture 23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A6806BCC-30EA-C746-8B9E-4F94A909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75" y="3568066"/>
            <a:ext cx="4495447" cy="25539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D4526C-EA64-C94B-8281-F3CA2269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1690688"/>
            <a:ext cx="8636000" cy="1828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9F0F54-E508-1B4B-AE4E-96CB058CFDC5}"/>
              </a:ext>
            </a:extLst>
          </p:cNvPr>
          <p:cNvSpPr txBox="1"/>
          <p:nvPr/>
        </p:nvSpPr>
        <p:spPr>
          <a:xfrm>
            <a:off x="3856596" y="6170613"/>
            <a:ext cx="4487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Attack on Titan, Source: </a:t>
            </a:r>
            <a:r>
              <a:rPr lang="en-US" sz="1100" u="sng" dirty="0">
                <a:hlinkClick r:id="rId4"/>
              </a:rPr>
              <a:t>https://www.youtube.com/watch?v=BhipGqSZEB0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020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CC19-D24E-6D4D-ACCF-A372C012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0476A-0420-3244-9B62-855FC446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A4E8B-47CE-D94F-9DAF-D274E5B089E5}"/>
              </a:ext>
            </a:extLst>
          </p:cNvPr>
          <p:cNvSpPr txBox="1"/>
          <p:nvPr/>
        </p:nvSpPr>
        <p:spPr>
          <a:xfrm>
            <a:off x="9114248" y="3429000"/>
            <a:ext cx="2920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Sequence-to-sequence [1]</a:t>
            </a:r>
          </a:p>
          <a:p>
            <a:pPr algn="ctr"/>
            <a:r>
              <a:rPr lang="en-US" sz="2000" dirty="0"/>
              <a:t>(Seq2Seq)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509CA5-F935-A047-92C1-66235EC6079B}"/>
              </a:ext>
            </a:extLst>
          </p:cNvPr>
          <p:cNvSpPr/>
          <p:nvPr/>
        </p:nvSpPr>
        <p:spPr>
          <a:xfrm>
            <a:off x="0" y="6590670"/>
            <a:ext cx="105155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</a:rPr>
              <a:t>[1] </a:t>
            </a:r>
            <a:r>
              <a:rPr lang="en-US" sz="1100" dirty="0" err="1">
                <a:solidFill>
                  <a:srgbClr val="222222"/>
                </a:solidFill>
              </a:rPr>
              <a:t>Sutskever</a:t>
            </a:r>
            <a:r>
              <a:rPr lang="en-US" sz="1100" dirty="0">
                <a:solidFill>
                  <a:srgbClr val="222222"/>
                </a:solidFill>
              </a:rPr>
              <a:t>, I., </a:t>
            </a:r>
            <a:r>
              <a:rPr lang="en-US" sz="1100" dirty="0" err="1">
                <a:solidFill>
                  <a:srgbClr val="222222"/>
                </a:solidFill>
              </a:rPr>
              <a:t>Vinyals</a:t>
            </a:r>
            <a:r>
              <a:rPr lang="en-US" sz="1100" dirty="0">
                <a:solidFill>
                  <a:srgbClr val="222222"/>
                </a:solidFill>
              </a:rPr>
              <a:t>, O., &amp; Le, Q. V. (2014). Sequence to sequence learning with neural networks. Advances in neural information processing systems, 27.</a:t>
            </a:r>
            <a:endParaRPr lang="en-US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EC3C8A-D000-C94D-AF6D-B13AC757037D}"/>
              </a:ext>
            </a:extLst>
          </p:cNvPr>
          <p:cNvGrpSpPr/>
          <p:nvPr/>
        </p:nvGrpSpPr>
        <p:grpSpPr>
          <a:xfrm>
            <a:off x="587347" y="1763518"/>
            <a:ext cx="8266881" cy="4038849"/>
            <a:chOff x="726495" y="1925008"/>
            <a:chExt cx="8266881" cy="40388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577D5E-C930-0245-9551-712065E76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32" b="20175"/>
            <a:stretch/>
          </p:blipFill>
          <p:spPr>
            <a:xfrm>
              <a:off x="3406278" y="2250648"/>
              <a:ext cx="5567617" cy="27531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F2084C-7698-364B-AB5F-1A0221B19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31" r="66983" b="20175"/>
            <a:stretch/>
          </p:blipFill>
          <p:spPr>
            <a:xfrm>
              <a:off x="1617704" y="2250647"/>
              <a:ext cx="1838269" cy="27531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68D583-2C11-524E-BDCD-48DFD5974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31" r="82922" b="20174"/>
            <a:stretch/>
          </p:blipFill>
          <p:spPr>
            <a:xfrm>
              <a:off x="726495" y="2250646"/>
              <a:ext cx="950843" cy="27531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EBB555-1D0B-9D40-BC87-1BDC7F28770D}"/>
                </a:ext>
              </a:extLst>
            </p:cNvPr>
            <p:cNvSpPr/>
            <p:nvPr/>
          </p:nvSpPr>
          <p:spPr>
            <a:xfrm>
              <a:off x="799416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心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67094A-4346-4F4F-BFAE-18FFDB5216C3}"/>
                </a:ext>
              </a:extLst>
            </p:cNvPr>
            <p:cNvSpPr/>
            <p:nvPr/>
          </p:nvSpPr>
          <p:spPr>
            <a:xfrm>
              <a:off x="1692274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臓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91FA46-2C0C-034E-BE2A-8F189210353F}"/>
                </a:ext>
              </a:extLst>
            </p:cNvPr>
            <p:cNvSpPr/>
            <p:nvPr/>
          </p:nvSpPr>
          <p:spPr>
            <a:xfrm>
              <a:off x="2585132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を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313A52-A9BA-8A44-9F7E-234D3F0BA2F7}"/>
                </a:ext>
              </a:extLst>
            </p:cNvPr>
            <p:cNvSpPr/>
            <p:nvPr/>
          </p:nvSpPr>
          <p:spPr>
            <a:xfrm>
              <a:off x="3477990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捧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9A36D7-5724-234E-A6A0-23132C1ADB6B}"/>
                </a:ext>
              </a:extLst>
            </p:cNvPr>
            <p:cNvSpPr/>
            <p:nvPr/>
          </p:nvSpPr>
          <p:spPr>
            <a:xfrm>
              <a:off x="4370848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げ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61CA22-29F8-E84D-B9B8-AC6469B62928}"/>
                </a:ext>
              </a:extLst>
            </p:cNvPr>
            <p:cNvSpPr/>
            <p:nvPr/>
          </p:nvSpPr>
          <p:spPr>
            <a:xfrm>
              <a:off x="5263705" y="49696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よ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08F084-5F78-8140-954B-580627072ACF}"/>
                </a:ext>
              </a:extLst>
            </p:cNvPr>
            <p:cNvSpPr txBox="1"/>
            <p:nvPr/>
          </p:nvSpPr>
          <p:spPr>
            <a:xfrm>
              <a:off x="6458340" y="4969609"/>
              <a:ext cx="844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&lt;start&gt;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3892FD-2414-DC41-AAA1-595E524EE2FA}"/>
                </a:ext>
              </a:extLst>
            </p:cNvPr>
            <p:cNvSpPr txBox="1"/>
            <p:nvPr/>
          </p:nvSpPr>
          <p:spPr>
            <a:xfrm>
              <a:off x="6374760" y="1925008"/>
              <a:ext cx="1011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Dedicate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1BC2C-DC6A-0A4E-B657-055536645BE9}"/>
                </a:ext>
              </a:extLst>
            </p:cNvPr>
            <p:cNvSpPr txBox="1"/>
            <p:nvPr/>
          </p:nvSpPr>
          <p:spPr>
            <a:xfrm>
              <a:off x="7260055" y="4969609"/>
              <a:ext cx="1011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Dedicate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0201B2-6875-664F-8904-A6B9EB3E635B}"/>
                </a:ext>
              </a:extLst>
            </p:cNvPr>
            <p:cNvSpPr txBox="1"/>
            <p:nvPr/>
          </p:nvSpPr>
          <p:spPr>
            <a:xfrm>
              <a:off x="7460911" y="1925008"/>
              <a:ext cx="609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0C2B27-3D3A-1A4B-8B0B-E4065CA8B3DF}"/>
                </a:ext>
              </a:extLst>
            </p:cNvPr>
            <p:cNvSpPr txBox="1"/>
            <p:nvPr/>
          </p:nvSpPr>
          <p:spPr>
            <a:xfrm>
              <a:off x="8303764" y="192500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heart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9D1BF7-0CA6-3C42-A759-9201E94C652E}"/>
                </a:ext>
              </a:extLst>
            </p:cNvPr>
            <p:cNvSpPr txBox="1"/>
            <p:nvPr/>
          </p:nvSpPr>
          <p:spPr>
            <a:xfrm>
              <a:off x="8343583" y="4969609"/>
              <a:ext cx="609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037CD-B87E-0C44-A519-8DE098BC252D}"/>
                </a:ext>
              </a:extLst>
            </p:cNvPr>
            <p:cNvSpPr txBox="1"/>
            <p:nvPr/>
          </p:nvSpPr>
          <p:spPr>
            <a:xfrm>
              <a:off x="2162102" y="5563747"/>
              <a:ext cx="22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Encoder (Japanese)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8CE716-97EF-C145-B9AB-7386A4E86FA2}"/>
                </a:ext>
              </a:extLst>
            </p:cNvPr>
            <p:cNvSpPr txBox="1"/>
            <p:nvPr/>
          </p:nvSpPr>
          <p:spPr>
            <a:xfrm>
              <a:off x="6759308" y="5561581"/>
              <a:ext cx="20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Decoder (English)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271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2F0F808-644A-9C4B-8ACD-3DA477D09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47" y="3745729"/>
            <a:ext cx="9318701" cy="279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0B7A3-E46D-C440-9125-D42EFC73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Learning (Seq2Seq)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3A90-2C47-B14D-8DD7-9B3130995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Seq2Seq is to train models that convert </a:t>
            </a:r>
            <a:r>
              <a:rPr lang="en-US" b="1" dirty="0"/>
              <a:t>sequences from one domain </a:t>
            </a:r>
            <a:r>
              <a:rPr lang="en-US" dirty="0"/>
              <a:t>(e.g., sentences in Japanese) to </a:t>
            </a:r>
            <a:r>
              <a:rPr lang="en-US" b="1" dirty="0"/>
              <a:t>sequences in another domain </a:t>
            </a:r>
            <a:r>
              <a:rPr lang="en-US" dirty="0"/>
              <a:t>(e.g., the same sentences translated to English)</a:t>
            </a:r>
          </a:p>
          <a:p>
            <a:pPr fontAlgn="base"/>
            <a:r>
              <a:rPr lang="en-US" dirty="0"/>
              <a:t>Input sequences and output sequences can </a:t>
            </a:r>
            <a:r>
              <a:rPr lang="en-US" b="1" dirty="0"/>
              <a:t>have different lengths </a:t>
            </a:r>
            <a:r>
              <a:rPr lang="en-US" dirty="0"/>
              <a:t>(e.g., machine translation, chatbot)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8B630-52EA-C24B-8761-004E3302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9F8C-0EC2-1948-941E-1AF3232EB816}"/>
              </a:ext>
            </a:extLst>
          </p:cNvPr>
          <p:cNvSpPr txBox="1"/>
          <p:nvPr/>
        </p:nvSpPr>
        <p:spPr>
          <a:xfrm>
            <a:off x="2069895" y="6475620"/>
            <a:ext cx="8052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u="sng" dirty="0">
                <a:hlinkClick r:id="rId3"/>
              </a:rPr>
              <a:t>https://www.oreilly.com/library/view/deep-learning-essentials/9781785880360/b71e37fb-5fd9-4094-98c8-04130d5f0771.xhtml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72365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3A1F-B669-3E4A-BEFE-1358617D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0642A-3C54-0E41-A8BB-D86F05C5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encoder transforms an input sequence of variable length into a fixed-shape context variable (e.g., hidden and cell states in LSTM)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7BA62-EAAA-BD4B-8B3D-402CB695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DEA1197-7F76-F743-BC4A-03A049A00905}"/>
              </a:ext>
            </a:extLst>
          </p:cNvPr>
          <p:cNvGrpSpPr/>
          <p:nvPr/>
        </p:nvGrpSpPr>
        <p:grpSpPr>
          <a:xfrm>
            <a:off x="2734226" y="2738348"/>
            <a:ext cx="6723547" cy="3438615"/>
            <a:chOff x="2734226" y="2738348"/>
            <a:chExt cx="6723547" cy="3438615"/>
          </a:xfrm>
        </p:grpSpPr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7AB8A6D7-4B95-AA45-B5B1-0B62D9F7A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7" y="2738349"/>
              <a:ext cx="6723546" cy="3438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>
              <a:extLst>
                <a:ext uri="{FF2B5EF4-FFF2-40B4-BE49-F238E27FC236}">
                  <a16:creationId xmlns:a16="http://schemas.microsoft.com/office/drawing/2014/main" id="{2EB988F0-78F9-E948-9F5D-04B2AC2FAB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74"/>
            <a:stretch/>
          </p:blipFill>
          <p:spPr bwMode="auto">
            <a:xfrm>
              <a:off x="2734226" y="2738348"/>
              <a:ext cx="3827437" cy="3438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D7E0CF6-5AD4-C843-A851-05AE1407948C}"/>
              </a:ext>
            </a:extLst>
          </p:cNvPr>
          <p:cNvSpPr txBox="1"/>
          <p:nvPr/>
        </p:nvSpPr>
        <p:spPr>
          <a:xfrm>
            <a:off x="1891163" y="6176962"/>
            <a:ext cx="840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https://medium.com/analytics-vidhya/intuitive-understanding-of-seq2seq-model-attention-mechanism-in-deep-learning-1c1c24aace1e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4616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3A1F-B669-3E4A-BEFE-1358617D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0642A-3C54-0E41-A8BB-D86F05C5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model is trained to predict the next word in the sequence given the previous word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7BA62-EAAA-BD4B-8B3D-402CB695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8A2BF8-4BE4-3F4C-9D4F-8D0B8B0AA714}"/>
              </a:ext>
            </a:extLst>
          </p:cNvPr>
          <p:cNvSpPr txBox="1"/>
          <p:nvPr/>
        </p:nvSpPr>
        <p:spPr>
          <a:xfrm>
            <a:off x="1891163" y="6176962"/>
            <a:ext cx="840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https://medium.com/analytics-vidhya/intuitive-understanding-of-seq2seq-model-attention-mechanism-in-deep-learning-1c1c24aace1e</a:t>
            </a:r>
            <a:endParaRPr lang="en-US" sz="1100" dirty="0"/>
          </a:p>
          <a:p>
            <a:endParaRPr lang="en-US" sz="11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DEA1197-7F76-F743-BC4A-03A049A00905}"/>
              </a:ext>
            </a:extLst>
          </p:cNvPr>
          <p:cNvGrpSpPr/>
          <p:nvPr/>
        </p:nvGrpSpPr>
        <p:grpSpPr>
          <a:xfrm>
            <a:off x="2734227" y="2738348"/>
            <a:ext cx="6723546" cy="3438615"/>
            <a:chOff x="2734227" y="2738348"/>
            <a:chExt cx="6723546" cy="3438615"/>
          </a:xfrm>
        </p:grpSpPr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7AB8A6D7-4B95-AA45-B5B1-0B62D9F7A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227" y="2738349"/>
              <a:ext cx="6723546" cy="3438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>
              <a:extLst>
                <a:ext uri="{FF2B5EF4-FFF2-40B4-BE49-F238E27FC236}">
                  <a16:creationId xmlns:a16="http://schemas.microsoft.com/office/drawing/2014/main" id="{2EB988F0-78F9-E948-9F5D-04B2AC2FAB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03"/>
            <a:stretch/>
          </p:blipFill>
          <p:spPr bwMode="auto">
            <a:xfrm>
              <a:off x="6539948" y="2738348"/>
              <a:ext cx="2917824" cy="3438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F878E30-2D06-3F46-8139-3F0A0C0DC631}"/>
              </a:ext>
            </a:extLst>
          </p:cNvPr>
          <p:cNvSpPr txBox="1"/>
          <p:nvPr/>
        </p:nvSpPr>
        <p:spPr>
          <a:xfrm>
            <a:off x="6845015" y="5074270"/>
            <a:ext cx="300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&lt;</a:t>
            </a:r>
            <a:r>
              <a:rPr lang="en-US" b="1" dirty="0"/>
              <a:t>Go&gt; </a:t>
            </a:r>
            <a:r>
              <a:rPr lang="en-US" dirty="0"/>
              <a:t>token to indicate the start of prediction</a:t>
            </a:r>
          </a:p>
        </p:txBody>
      </p:sp>
    </p:spTree>
    <p:extLst>
      <p:ext uri="{BB962C8B-B14F-4D97-AF65-F5344CB8AC3E}">
        <p14:creationId xmlns:p14="http://schemas.microsoft.com/office/powerpoint/2010/main" val="996871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62DE-B725-B74A-9C15-8A634C6A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Seq2Seq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8F123-12C0-9141-8F1C-D832E2978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10714" cy="4351338"/>
          </a:xfrm>
        </p:spPr>
        <p:txBody>
          <a:bodyPr/>
          <a:lstStyle/>
          <a:p>
            <a:r>
              <a:rPr lang="en-US" dirty="0"/>
              <a:t>At the early stages of training, the predictions of the decoder are very bad</a:t>
            </a:r>
          </a:p>
          <a:p>
            <a:r>
              <a:rPr lang="en-US" dirty="0"/>
              <a:t>The hidden states of the model will be updated by a sequence of wrong predictions, and </a:t>
            </a:r>
            <a:r>
              <a:rPr lang="en-US" b="1" dirty="0"/>
              <a:t>errors will accumulate</a:t>
            </a:r>
          </a:p>
          <a:p>
            <a:endParaRPr lang="en-US" b="1" dirty="0"/>
          </a:p>
          <a:p>
            <a:r>
              <a:rPr lang="en-US" b="1" dirty="0"/>
              <a:t>Solution: Teacher Forcing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3A567-E2F9-C444-B99D-B4A563F7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EDCDB24B-30E1-854C-8B50-51C2DDE28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3"/>
          <a:stretch/>
        </p:blipFill>
        <p:spPr bwMode="auto">
          <a:xfrm>
            <a:off x="8533227" y="2132900"/>
            <a:ext cx="2917824" cy="34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09632BD1-41A2-0848-A965-DE4277232C43}"/>
              </a:ext>
            </a:extLst>
          </p:cNvPr>
          <p:cNvSpPr/>
          <p:nvPr/>
        </p:nvSpPr>
        <p:spPr>
          <a:xfrm>
            <a:off x="9700591" y="4283765"/>
            <a:ext cx="208722" cy="238539"/>
          </a:xfrm>
          <a:prstGeom prst="upArrow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725A4-AD80-C444-8E00-B8404ABE45A2}"/>
              </a:ext>
            </a:extLst>
          </p:cNvPr>
          <p:cNvSpPr txBox="1"/>
          <p:nvPr/>
        </p:nvSpPr>
        <p:spPr>
          <a:xfrm>
            <a:off x="8062554" y="4566059"/>
            <a:ext cx="348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 with prediction from last step</a:t>
            </a:r>
          </a:p>
        </p:txBody>
      </p:sp>
    </p:spTree>
    <p:extLst>
      <p:ext uri="{BB962C8B-B14F-4D97-AF65-F5344CB8AC3E}">
        <p14:creationId xmlns:p14="http://schemas.microsoft.com/office/powerpoint/2010/main" val="301347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916A-9D0E-F046-A339-FD0790F5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2E5D-5BA6-1445-8CEF-0EC508F9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forcing is a strategy for training recurrent neural networks that uses </a:t>
            </a:r>
            <a:r>
              <a:rPr lang="en-US" b="1" dirty="0"/>
              <a:t>ground truth as input</a:t>
            </a:r>
            <a:r>
              <a:rPr lang="en-US" dirty="0"/>
              <a:t>, instead of model output from a prior time step as an input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CBA2F-2E6A-004F-AA66-2BD5B4F8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F9C26-0250-964D-AC59-D650ABC4A2D9}"/>
              </a:ext>
            </a:extLst>
          </p:cNvPr>
          <p:cNvSpPr txBox="1"/>
          <p:nvPr/>
        </p:nvSpPr>
        <p:spPr>
          <a:xfrm>
            <a:off x="669234" y="5569545"/>
            <a:ext cx="1085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the ground truth sentence is “Two people running …”. Left figure: without Teacher Forcing, the model keeps feeding wrong word after making one mistake. Right figure: with Teacher Forcing, our model feeds “people” for the 3rd prediction.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D72497D3-ABA6-074B-96A7-25C1EDF95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 bwMode="auto">
          <a:xfrm>
            <a:off x="1778344" y="3210339"/>
            <a:ext cx="4003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AD31A28-0022-5042-B3AE-23D9CB76F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73" b="22294"/>
          <a:stretch/>
        </p:blipFill>
        <p:spPr bwMode="auto">
          <a:xfrm>
            <a:off x="6608762" y="3210339"/>
            <a:ext cx="4003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51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9C20-D47D-A249-BF54-5292763C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 and Cons of 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FE84-405D-9246-A2CC-DF5ED51A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Training with Teacher Forcing converges faster</a:t>
            </a:r>
          </a:p>
          <a:p>
            <a:pPr lvl="1"/>
            <a:r>
              <a:rPr lang="en-US" dirty="0"/>
              <a:t>Teacher Forcing can prevent error accumulation during training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During inference, since there is no ground truth available, the RNN model will need to feed its own previous prediction for the next prediction</a:t>
            </a:r>
          </a:p>
          <a:p>
            <a:pPr lvl="1"/>
            <a:r>
              <a:rPr lang="en-US" dirty="0"/>
              <a:t>There is a discrepancy between training and inference, and might lead to poor model performance and instability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2081B-C571-5248-A062-C087FD47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6F67-9932-1D4C-B04B-78A92498F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GRU is another RNN variant [Cho et al. 2014]</a:t>
            </a:r>
          </a:p>
          <a:p>
            <a:pPr lvl="1"/>
            <a:r>
              <a:rPr lang="en-US" dirty="0"/>
              <a:t>GRU reduces the number of gates</a:t>
            </a:r>
            <a:r>
              <a:rPr lang="zh-CN" altLang="en-US" dirty="0"/>
              <a:t> </a:t>
            </a:r>
            <a:r>
              <a:rPr lang="en-US" altLang="zh-CN" dirty="0"/>
              <a:t>but achieves similar performance to LSTM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3A9F9-6580-E145-9D40-8F7C9162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05480-36DB-4842-851A-A5573A4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40C66D-7672-2446-97A4-5D53FA36B6AB}"/>
                  </a:ext>
                </a:extLst>
              </p:cNvPr>
              <p:cNvSpPr/>
              <p:nvPr/>
            </p:nvSpPr>
            <p:spPr>
              <a:xfrm>
                <a:off x="1224840" y="3429000"/>
                <a:ext cx="5242525" cy="2587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40C66D-7672-2446-97A4-5D53FA36B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40" y="3429000"/>
                <a:ext cx="5242525" cy="2587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10B22A7-DEB7-0947-AF8B-D2BE948A11F8}"/>
              </a:ext>
            </a:extLst>
          </p:cNvPr>
          <p:cNvGrpSpPr/>
          <p:nvPr/>
        </p:nvGrpSpPr>
        <p:grpSpPr>
          <a:xfrm>
            <a:off x="6692340" y="2907415"/>
            <a:ext cx="4274820" cy="3108960"/>
            <a:chOff x="6692340" y="2892400"/>
            <a:chExt cx="4274820" cy="3108960"/>
          </a:xfrm>
        </p:grpSpPr>
        <p:pic>
          <p:nvPicPr>
            <p:cNvPr id="5122" name="Picture 2" descr="The structure of GRU">
              <a:extLst>
                <a:ext uri="{FF2B5EF4-FFF2-40B4-BE49-F238E27FC236}">
                  <a16:creationId xmlns:a16="http://schemas.microsoft.com/office/drawing/2014/main" id="{4ADFE1B5-64C4-B347-82AF-79D156FA6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ED6476-D26F-9042-A0DB-76C762D7F11A}"/>
                </a:ext>
              </a:extLst>
            </p:cNvPr>
            <p:cNvSpPr txBox="1"/>
            <p:nvPr/>
          </p:nvSpPr>
          <p:spPr>
            <a:xfrm>
              <a:off x="8238081" y="3027074"/>
              <a:ext cx="1183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Cell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672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70E91A4A-26F9-ED40-88BD-DFAFE2B6C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5" t="44373" r="25457" b="22294"/>
          <a:stretch/>
        </p:blipFill>
        <p:spPr bwMode="auto">
          <a:xfrm>
            <a:off x="8563047" y="2697922"/>
            <a:ext cx="17715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A6817A-A9FB-B04A-AED3-1FB7FAB0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F8A72-E075-2B40-B856-91139566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9739" cy="4351338"/>
          </a:xfrm>
        </p:spPr>
        <p:txBody>
          <a:bodyPr/>
          <a:lstStyle/>
          <a:p>
            <a:r>
              <a:rPr lang="en-US" dirty="0"/>
              <a:t>The curriculum learning is to randomly choose to use the </a:t>
            </a:r>
            <a:r>
              <a:rPr lang="en-US" b="1" dirty="0"/>
              <a:t>ground truth output</a:t>
            </a:r>
            <a:r>
              <a:rPr lang="en-US" dirty="0"/>
              <a:t> or </a:t>
            </a:r>
            <a:r>
              <a:rPr lang="en-US" b="1" dirty="0"/>
              <a:t>the generated output from the previous time step </a:t>
            </a:r>
            <a:r>
              <a:rPr lang="en-US" dirty="0"/>
              <a:t>as the input for the current time step</a:t>
            </a:r>
          </a:p>
          <a:p>
            <a:endParaRPr lang="en-US" dirty="0"/>
          </a:p>
          <a:p>
            <a:r>
              <a:rPr lang="en-US" dirty="0"/>
              <a:t>The curriculum learning encourages the model to learn how to correct its own mistakes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F1B4A-8345-0348-B9DC-5426BD01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C098200-64F7-0543-95D5-3318526E9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 bwMode="auto">
          <a:xfrm>
            <a:off x="7350125" y="1825625"/>
            <a:ext cx="4003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E371F-0439-5B4E-AE84-BD0D7ABA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46" y="3600990"/>
            <a:ext cx="634724" cy="62648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AF955B-C8B0-C943-B028-E03CB7DE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834" y="3605801"/>
            <a:ext cx="634724" cy="6264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5F67AC-825D-1C47-A4F3-5A62D88A095C}"/>
              </a:ext>
            </a:extLst>
          </p:cNvPr>
          <p:cNvSpPr txBox="1"/>
          <p:nvPr/>
        </p:nvSpPr>
        <p:spPr>
          <a:xfrm>
            <a:off x="7257224" y="5041620"/>
            <a:ext cx="388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Flip a coin to decide to use the true previous token or predicted token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122339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73D5-BD2E-2644-9160-9B98110E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535F-0CEF-2C40-B912-30223573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curriculum changes over time is called scheduled sampling [1]</a:t>
            </a:r>
          </a:p>
          <a:p>
            <a:endParaRPr lang="en-US" dirty="0"/>
          </a:p>
          <a:p>
            <a:r>
              <a:rPr lang="en-US" dirty="0"/>
              <a:t>The scheduled sampling changes the training process </a:t>
            </a:r>
            <a:r>
              <a:rPr lang="en-US" b="1" dirty="0"/>
              <a:t>from a fully guided scheme </a:t>
            </a:r>
            <a:r>
              <a:rPr lang="en-US" dirty="0"/>
              <a:t>using the true previous token, </a:t>
            </a:r>
            <a:r>
              <a:rPr lang="en-US" b="1" dirty="0"/>
              <a:t>towards a less guided scheme </a:t>
            </a:r>
            <a:r>
              <a:rPr lang="en-US" dirty="0"/>
              <a:t>which mostly uses the generated token instead</a:t>
            </a:r>
          </a:p>
          <a:p>
            <a:endParaRPr lang="en-US" dirty="0"/>
          </a:p>
          <a:p>
            <a:r>
              <a:rPr lang="en-US" dirty="0"/>
              <a:t>For example, at the beginning of the training process, using Teacher Forcing. After several epochs, using the prediction as the input.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D9D2F-46D0-874F-A61C-97CFA6B4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9AE8B-408F-CE46-90B6-53E0B7CD6094}"/>
              </a:ext>
            </a:extLst>
          </p:cNvPr>
          <p:cNvSpPr/>
          <p:nvPr/>
        </p:nvSpPr>
        <p:spPr>
          <a:xfrm>
            <a:off x="0" y="6590670"/>
            <a:ext cx="109628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</a:rPr>
              <a:t>[1] </a:t>
            </a:r>
            <a:r>
              <a:rPr lang="en-US" sz="1100" dirty="0" err="1">
                <a:solidFill>
                  <a:srgbClr val="222222"/>
                </a:solidFill>
              </a:rPr>
              <a:t>Bengio</a:t>
            </a:r>
            <a:r>
              <a:rPr lang="en-US" sz="1100" dirty="0">
                <a:solidFill>
                  <a:srgbClr val="222222"/>
                </a:solidFill>
              </a:rPr>
              <a:t>, S., </a:t>
            </a:r>
            <a:r>
              <a:rPr lang="en-US" sz="1100" dirty="0" err="1">
                <a:solidFill>
                  <a:srgbClr val="222222"/>
                </a:solidFill>
              </a:rPr>
              <a:t>Vinyals</a:t>
            </a:r>
            <a:r>
              <a:rPr lang="en-US" sz="1100" dirty="0">
                <a:solidFill>
                  <a:srgbClr val="222222"/>
                </a:solidFill>
              </a:rPr>
              <a:t>, O., </a:t>
            </a:r>
            <a:r>
              <a:rPr lang="en-US" sz="1100" dirty="0" err="1">
                <a:solidFill>
                  <a:srgbClr val="222222"/>
                </a:solidFill>
              </a:rPr>
              <a:t>Jaitly</a:t>
            </a:r>
            <a:r>
              <a:rPr lang="en-US" sz="1100" dirty="0">
                <a:solidFill>
                  <a:srgbClr val="222222"/>
                </a:solidFill>
              </a:rPr>
              <a:t>, N., &amp; </a:t>
            </a:r>
            <a:r>
              <a:rPr lang="en-US" sz="1100" dirty="0" err="1">
                <a:solidFill>
                  <a:srgbClr val="222222"/>
                </a:solidFill>
              </a:rPr>
              <a:t>Shazeer</a:t>
            </a:r>
            <a:r>
              <a:rPr lang="en-US" sz="1100" dirty="0">
                <a:solidFill>
                  <a:srgbClr val="222222"/>
                </a:solidFill>
              </a:rPr>
              <a:t>, N. (2015). Scheduled sampling for sequence prediction with recurrent neural networks. </a:t>
            </a:r>
            <a:r>
              <a:rPr lang="en-US" sz="11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100" dirty="0">
                <a:solidFill>
                  <a:srgbClr val="222222"/>
                </a:solidFill>
              </a:rPr>
              <a:t>, </a:t>
            </a:r>
            <a:r>
              <a:rPr lang="en-US" sz="1100" i="1" dirty="0">
                <a:solidFill>
                  <a:srgbClr val="222222"/>
                </a:solidFill>
              </a:rPr>
              <a:t>28</a:t>
            </a:r>
            <a:r>
              <a:rPr lang="en-US" sz="1100" dirty="0">
                <a:solidFill>
                  <a:srgbClr val="222222"/>
                </a:solidFill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7335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5832-8FD4-B340-9CF8-0B72C1EA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Seq2Seq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9F223-B2A1-0941-A229-80400D50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encoder and decoder works fine for short sequence</a:t>
            </a:r>
          </a:p>
          <a:p>
            <a:r>
              <a:rPr lang="en-US" dirty="0"/>
              <a:t>However, when the sequence is long, the encoder might be difficult to </a:t>
            </a:r>
            <a:r>
              <a:rPr lang="en-US" dirty="0">
                <a:solidFill>
                  <a:srgbClr val="C00000"/>
                </a:solidFill>
              </a:rPr>
              <a:t>memorize the entire sequence into a fixed-sized vector </a:t>
            </a:r>
            <a:r>
              <a:rPr lang="en-US" dirty="0"/>
              <a:t>and to </a:t>
            </a:r>
            <a:r>
              <a:rPr lang="en-US" dirty="0">
                <a:solidFill>
                  <a:srgbClr val="C00000"/>
                </a:solidFill>
              </a:rPr>
              <a:t>compress all the contextual information in the sequence</a:t>
            </a:r>
          </a:p>
          <a:p>
            <a:endParaRPr lang="en-US" dirty="0"/>
          </a:p>
          <a:p>
            <a:r>
              <a:rPr lang="en-US" b="1" dirty="0"/>
              <a:t>Solution: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1B9FB-A14F-FB43-885D-3B2E25F1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7C26C74-C118-E444-80D8-CF403150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00" y="3762814"/>
            <a:ext cx="6410800" cy="259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681C9-5732-0E45-B58F-38F6E8E82BF3}"/>
              </a:ext>
            </a:extLst>
          </p:cNvPr>
          <p:cNvSpPr txBox="1"/>
          <p:nvPr/>
        </p:nvSpPr>
        <p:spPr>
          <a:xfrm>
            <a:off x="5849533" y="6352834"/>
            <a:ext cx="4597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87F1D-8ED0-3B41-8C87-A1653541FD81}"/>
              </a:ext>
            </a:extLst>
          </p:cNvPr>
          <p:cNvSpPr/>
          <p:nvPr/>
        </p:nvSpPr>
        <p:spPr>
          <a:xfrm>
            <a:off x="4941374" y="3782692"/>
            <a:ext cx="3207026" cy="648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09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6C076131-24CA-AF4D-943A-727D56B7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2"/>
            <a:ext cx="7315200" cy="40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5542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60617EBD-5981-074C-B885-48C0BDFA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3"/>
            <a:ext cx="7315200" cy="40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45542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>
            <a:extLst>
              <a:ext uri="{FF2B5EF4-FFF2-40B4-BE49-F238E27FC236}">
                <a16:creationId xmlns:a16="http://schemas.microsoft.com/office/drawing/2014/main" id="{647E2243-3525-CD4B-B62A-6996E124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3"/>
            <a:ext cx="7315200" cy="40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18774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>
            <a:extLst>
              <a:ext uri="{FF2B5EF4-FFF2-40B4-BE49-F238E27FC236}">
                <a16:creationId xmlns:a16="http://schemas.microsoft.com/office/drawing/2014/main" id="{801BA026-7077-BB4B-AF27-9AB0B1B3A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3"/>
            <a:ext cx="7315200" cy="40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76736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4" name="Picture 8">
            <a:extLst>
              <a:ext uri="{FF2B5EF4-FFF2-40B4-BE49-F238E27FC236}">
                <a16:creationId xmlns:a16="http://schemas.microsoft.com/office/drawing/2014/main" id="{4E541A61-978A-9441-B6EE-021EC7E94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05073"/>
            <a:ext cx="7315200" cy="40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B9EFB-FB44-794D-BD25-4ADD973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DCB2-97A1-DC46-A980-62F60908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model "focus" on different parts of the output from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CD10-1AD1-BA41-AA0C-E7040C4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B7336-5231-0F49-ACD3-8C7B446E2BB2}"/>
              </a:ext>
            </a:extLst>
          </p:cNvPr>
          <p:cNvSpPr/>
          <p:nvPr/>
        </p:nvSpPr>
        <p:spPr>
          <a:xfrm>
            <a:off x="3813313" y="6459865"/>
            <a:ext cx="45653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https://lena-voita.github.io/nlp_course/seq2seq_and_attention.html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784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04BF-D3C2-8245-8B93-1A2F6B4E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Language Models</a:t>
            </a:r>
            <a:br>
              <a:rPr lang="en-US" dirty="0"/>
            </a:br>
            <a:r>
              <a:rPr lang="en-US" dirty="0"/>
              <a:t>RNN in Sports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45FC-A781-E34E-A335-7A18B98E3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Sport is a sequence of event (e.g., sequence of images, voices) </a:t>
            </a:r>
          </a:p>
          <a:p>
            <a:pPr lvl="1"/>
            <a:r>
              <a:rPr lang="en-US" dirty="0"/>
              <a:t>Applying RNN to basketball trajectories in the form of sequence modeling to predict whether a three-point shot is successful [1] </a:t>
            </a:r>
          </a:p>
          <a:p>
            <a:pPr lvl="1"/>
            <a:r>
              <a:rPr lang="en-US" dirty="0"/>
              <a:t>Action Classification in Soccer Videos with Long Short-Term Memory Recurrent Neural Networks [2]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029A-0317-DF48-BCF0-646DC785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E6B95-5FFA-2B4E-B7AF-716A2180841C}"/>
              </a:ext>
            </a:extLst>
          </p:cNvPr>
          <p:cNvSpPr txBox="1"/>
          <p:nvPr/>
        </p:nvSpPr>
        <p:spPr>
          <a:xfrm>
            <a:off x="0" y="6257836"/>
            <a:ext cx="110224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Shah, Rajiv, and Rob </a:t>
            </a:r>
            <a:r>
              <a:rPr lang="en-US" sz="1100" dirty="0" err="1"/>
              <a:t>Romijnders</a:t>
            </a:r>
            <a:r>
              <a:rPr lang="en-US" sz="1100" dirty="0"/>
              <a:t>. "Applying Deep Learning to Basketball Trajectories." </a:t>
            </a:r>
            <a:r>
              <a:rPr lang="en-US" sz="1100" dirty="0" err="1"/>
              <a:t>arXiv</a:t>
            </a:r>
            <a:r>
              <a:rPr lang="en-US" sz="1100" dirty="0"/>
              <a:t> preprint arXiv:1608.03793 (2016). </a:t>
            </a:r>
          </a:p>
          <a:p>
            <a:r>
              <a:rPr lang="en-US" sz="1100" dirty="0"/>
              <a:t>[2] </a:t>
            </a:r>
            <a:r>
              <a:rPr lang="en-US" sz="1100" dirty="0" err="1"/>
              <a:t>Baccouche</a:t>
            </a:r>
            <a:r>
              <a:rPr lang="en-US" sz="1100" dirty="0"/>
              <a:t>, </a:t>
            </a:r>
            <a:r>
              <a:rPr lang="en-US" sz="1100" dirty="0" err="1"/>
              <a:t>Moez</a:t>
            </a:r>
            <a:r>
              <a:rPr lang="en-US" sz="1100" dirty="0"/>
              <a:t>, et al. "Action classification in soccer videos with long short-term memory recurrent neural networks." International Conference on Artificial Neural Networks. Springer Berlin Heidelberg, 2010. (The Image is taken from the paper)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3B2D8-C709-F34E-976B-8204FA6A0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69" y="3806558"/>
            <a:ext cx="9362661" cy="24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05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4F10-937B-DA46-84C8-4841B290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Language Model</a:t>
            </a:r>
            <a:br>
              <a:rPr lang="en-US" dirty="0"/>
            </a:br>
            <a:r>
              <a:rPr lang="en-US" altLang="zh-CN" dirty="0"/>
              <a:t>Traffic Forecasting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CD42-5E1D-014B-B6B3-D22BC7356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1739" cy="4351338"/>
          </a:xfrm>
        </p:spPr>
        <p:txBody>
          <a:bodyPr/>
          <a:lstStyle/>
          <a:p>
            <a:r>
              <a:rPr lang="en-US" dirty="0"/>
              <a:t>Traffic forecasting is to predict the future traffic speeds of a sensor network given historic traffic speeds and the underlying road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DF6F9-9094-BA43-8E12-D658409D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DAEB5-8799-FC44-9708-511E8A23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73" y="2971523"/>
            <a:ext cx="6341054" cy="3340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1983F-832F-D947-9850-1861D3F43201}"/>
              </a:ext>
            </a:extLst>
          </p:cNvPr>
          <p:cNvSpPr txBox="1"/>
          <p:nvPr/>
        </p:nvSpPr>
        <p:spPr>
          <a:xfrm>
            <a:off x="-55686" y="6590670"/>
            <a:ext cx="11171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Li, Y., Yu, R., </a:t>
            </a:r>
            <a:r>
              <a:rPr lang="en-US" sz="1100" dirty="0" err="1"/>
              <a:t>Shahabi</a:t>
            </a:r>
            <a:r>
              <a:rPr lang="en-US" sz="1100" dirty="0"/>
              <a:t>, C., &amp; Liu, Y. (2017). Diffusion convolutional recurrent neural network: Data-driven traffic forecasting. </a:t>
            </a:r>
            <a:r>
              <a:rPr lang="en-US" sz="1100" dirty="0" err="1"/>
              <a:t>arXiv</a:t>
            </a:r>
            <a:r>
              <a:rPr lang="en-US" sz="1100" dirty="0"/>
              <a:t> preprint arXiv:1707.01926. Images are taken from the paper.</a:t>
            </a:r>
          </a:p>
        </p:txBody>
      </p:sp>
    </p:spTree>
    <p:extLst>
      <p:ext uri="{BB962C8B-B14F-4D97-AF65-F5344CB8AC3E}">
        <p14:creationId xmlns:p14="http://schemas.microsoft.com/office/powerpoint/2010/main" val="395488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1098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Concatenate previous hidden state and current input</a:t>
                </a:r>
              </a:p>
              <a:p>
                <a:r>
                  <a:rPr lang="en-US" sz="2400" dirty="0"/>
                  <a:t>Update gate controls what parts of hidden state are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updated</a:t>
                </a:r>
                <a:r>
                  <a:rPr lang="en-US" sz="2400" dirty="0"/>
                  <a:t> (used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 VS.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preserved</a:t>
                </a:r>
                <a:r>
                  <a:rPr lang="en-US" sz="2400" dirty="0"/>
                  <a:t> (used 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109882" cy="4351338"/>
              </a:xfrm>
              <a:prstGeom prst="rect">
                <a:avLst/>
              </a:prstGeom>
              <a:blipFill>
                <a:blip r:embed="rId2"/>
                <a:stretch>
                  <a:fillRect l="-1737" r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863A9F9-6580-E145-9D40-8F7C9162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 Update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05480-36DB-4842-851A-A5573A4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F5188B-61C8-5A49-BC2C-32E9CC56B6D5}"/>
              </a:ext>
            </a:extLst>
          </p:cNvPr>
          <p:cNvGrpSpPr/>
          <p:nvPr/>
        </p:nvGrpSpPr>
        <p:grpSpPr>
          <a:xfrm>
            <a:off x="1444479" y="2112285"/>
            <a:ext cx="4274820" cy="3108960"/>
            <a:chOff x="6692340" y="2892400"/>
            <a:chExt cx="4274820" cy="3108960"/>
          </a:xfrm>
        </p:grpSpPr>
        <p:pic>
          <p:nvPicPr>
            <p:cNvPr id="13" name="Picture 2" descr="The structure of GRU">
              <a:extLst>
                <a:ext uri="{FF2B5EF4-FFF2-40B4-BE49-F238E27FC236}">
                  <a16:creationId xmlns:a16="http://schemas.microsoft.com/office/drawing/2014/main" id="{883A7C2B-34BA-AB45-9F47-13EA0401F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D93AE0-1EB2-2A44-82BA-AF11747869F6}"/>
                </a:ext>
              </a:extLst>
            </p:cNvPr>
            <p:cNvSpPr txBox="1"/>
            <p:nvPr/>
          </p:nvSpPr>
          <p:spPr>
            <a:xfrm>
              <a:off x="8194800" y="3027074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341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4F10-937B-DA46-84C8-4841B290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 Forecasting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CD42-5E1D-014B-B6B3-D22BC7356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01739" cy="4351338"/>
          </a:xfrm>
        </p:spPr>
        <p:txBody>
          <a:bodyPr/>
          <a:lstStyle/>
          <a:p>
            <a:r>
              <a:rPr lang="en-US" dirty="0"/>
              <a:t>The paper [1] constructs the sensor network as a graph and embeds graph in the RNN model to capture spatiotemporal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DF6F9-9094-BA43-8E12-D658409D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02035-81BE-F54A-BEDC-9812622C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91" y="2834966"/>
            <a:ext cx="8030817" cy="3604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88B9C1-AAD7-C649-9441-00D54DC7B5C4}"/>
              </a:ext>
            </a:extLst>
          </p:cNvPr>
          <p:cNvSpPr txBox="1"/>
          <p:nvPr/>
        </p:nvSpPr>
        <p:spPr>
          <a:xfrm>
            <a:off x="-55686" y="6590670"/>
            <a:ext cx="11171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Li, Y., Yu, R., </a:t>
            </a:r>
            <a:r>
              <a:rPr lang="en-US" sz="1100" dirty="0" err="1"/>
              <a:t>Shahabi</a:t>
            </a:r>
            <a:r>
              <a:rPr lang="en-US" sz="1100" dirty="0"/>
              <a:t>, C., &amp; Liu, Y. (2017). Diffusion convolutional recurrent neural network: Data-driven traffic forecasting. </a:t>
            </a:r>
            <a:r>
              <a:rPr lang="en-US" sz="1100" dirty="0" err="1"/>
              <a:t>arXiv</a:t>
            </a:r>
            <a:r>
              <a:rPr lang="en-US" sz="1100" dirty="0"/>
              <a:t> preprint arXiv:1707.01926. Images are taken from the paper.</a:t>
            </a:r>
          </a:p>
        </p:txBody>
      </p:sp>
    </p:spTree>
    <p:extLst>
      <p:ext uri="{BB962C8B-B14F-4D97-AF65-F5344CB8AC3E}">
        <p14:creationId xmlns:p14="http://schemas.microsoft.com/office/powerpoint/2010/main" val="1927257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578F-DFAA-B240-8FED-4D1D7870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84D47-DA04-094B-94F2-6110DC7FF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GRU is another RNN variant</a:t>
            </a:r>
          </a:p>
          <a:p>
            <a:r>
              <a:rPr lang="en-US" dirty="0"/>
              <a:t>Stacked RNN and bidirectional RNN are useful RNN architectures</a:t>
            </a:r>
          </a:p>
          <a:p>
            <a:r>
              <a:rPr lang="en-US" dirty="0"/>
              <a:t>Teaching forcing and curriculum learning strategies accelerate the training process and improve the overall performance</a:t>
            </a:r>
          </a:p>
          <a:p>
            <a:r>
              <a:rPr lang="en-US" dirty="0"/>
              <a:t>RNNs have been applied in various domains and applications combined with other techniques</a:t>
            </a:r>
          </a:p>
          <a:p>
            <a:pPr lvl="1"/>
            <a:r>
              <a:rPr lang="en-US" dirty="0"/>
              <a:t>Convolution Neural Networks -&gt; </a:t>
            </a:r>
            <a:r>
              <a:rPr lang="en-US" b="1" dirty="0"/>
              <a:t>ConvLSTM</a:t>
            </a:r>
          </a:p>
          <a:p>
            <a:pPr lvl="1"/>
            <a:r>
              <a:rPr lang="en-US" dirty="0"/>
              <a:t>Graph convolution</a:t>
            </a:r>
          </a:p>
          <a:p>
            <a:pPr lvl="1"/>
            <a:r>
              <a:rPr lang="en-US" dirty="0"/>
              <a:t>Attention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FE83-D304-904C-BA09-3F05E6A9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AA51E748-8115-C64E-AE32-6C3CC755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382" y="3588026"/>
            <a:ext cx="152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2808-C01F-2941-9326-7EADEAED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8F61-47FA-354F-8CF2-D708639A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Deep learning slides adapted from </a:t>
            </a:r>
            <a:r>
              <a:rPr lang="en-US" sz="2000" dirty="0">
                <a:hlinkClick r:id="rId3"/>
              </a:rPr>
              <a:t>https://m2dsupsdlclass.github.io/lectures-labs/</a:t>
            </a:r>
            <a:r>
              <a:rPr lang="en-US" sz="2000" dirty="0"/>
              <a:t> by Olivier Grisel and Charles </a:t>
            </a:r>
            <a:r>
              <a:rPr lang="en-US" sz="2000" dirty="0" err="1"/>
              <a:t>Ollion</a:t>
            </a:r>
            <a:r>
              <a:rPr lang="en-US" sz="2000" dirty="0"/>
              <a:t> (CC-By 4.0 license)</a:t>
            </a:r>
          </a:p>
          <a:p>
            <a:r>
              <a:rPr lang="en-US" sz="2000" dirty="0"/>
              <a:t>Gil, Yolanda (Ed.) Introduction to Computational Thinking and Data Science.  Available from </a:t>
            </a:r>
            <a:r>
              <a:rPr lang="en-US" sz="2000" dirty="0">
                <a:hlinkClick r:id="rId4"/>
              </a:rPr>
              <a:t>http://www.datascience4all.org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https://lilianweng.github.io/posts/2018-08-12-vae/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https://towardsdatascience.com/rnn-cells-analyzing-gru-equations-vs-lstm-and-when-to-choose-rnn-over-transformers-a28e46beef31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https://lena-voita.github.io/nlp_course/seq2seq_and_attention.html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AB0-3A18-504B-8F49-F2C2CA37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>
                <a:latin typeface="+mn-lt"/>
              </a:rPr>
              <a:pPr/>
              <a:t>42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32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2577" y="271526"/>
            <a:ext cx="7539407" cy="1020152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These materials are released under a CC-BY License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7269" y="1583233"/>
            <a:ext cx="7539407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You are free to: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Share</a:t>
            </a:r>
            <a:r>
              <a:rPr lang="en-US" sz="1400" dirty="0">
                <a:latin typeface="+mn-lt"/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Adapt</a:t>
            </a:r>
            <a:r>
              <a:rPr lang="en-US" sz="1400" dirty="0">
                <a:latin typeface="+mn-lt"/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latin typeface="+mn-lt"/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</a:t>
            </a:r>
            <a:r>
              <a:rPr lang="en-US" sz="1400" b="1" dirty="0">
                <a:latin typeface="+mn-lt"/>
              </a:rPr>
              <a:t>Attribution</a:t>
            </a:r>
            <a:r>
              <a:rPr lang="en-US" sz="1400" dirty="0">
                <a:latin typeface="+mn-lt"/>
              </a:rPr>
              <a:t> — You must give appropriate credit, provide a link to the license,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and indicate if changes were made. You may do so in any reasonable manner,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latin typeface="+mn-lt"/>
              </a:rPr>
              <a:t>      but not in any way that suggests the licensor endorses you or your 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" y="203010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62" y="1270061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creativecommons.org</a:t>
            </a:r>
            <a:r>
              <a:rPr lang="en-US" sz="1100" b="1" dirty="0"/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4874" y="4265938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Please credit as: Chiang, Yao-Yi Introduction to Spatial Artificial Intelligence.  Available from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14874" y="5164412"/>
            <a:ext cx="8939788" cy="646331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 you use an individual slide, please place the following at the bottom: “Credit: https://</a:t>
            </a:r>
            <a:r>
              <a:rPr lang="en-US" b="1" dirty="0" err="1"/>
              <a:t>yaoyichi.github.io</a:t>
            </a:r>
            <a:r>
              <a:rPr lang="en-US" b="1" dirty="0"/>
              <a:t>/spatial-</a:t>
            </a:r>
            <a:r>
              <a:rPr lang="en-US" b="1" dirty="0" err="1"/>
              <a:t>ai.html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14873" y="6030573"/>
            <a:ext cx="8939788" cy="369332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We welcome your feedback and contributions.</a:t>
            </a: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8281290" y="1803592"/>
            <a:ext cx="1911117" cy="1885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taken from other sources is acknowledged where it appears.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600" i="1" dirty="0">
                <a:solidFill>
                  <a:schemeClr val="tx1"/>
                </a:solidFill>
              </a:rPr>
              <a:t>Artwork that is not acknowledged is by the author.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72850-ACA9-594C-A0E4-92A74C8E7EBF}"/>
              </a:ext>
            </a:extLst>
          </p:cNvPr>
          <p:cNvSpPr/>
          <p:nvPr/>
        </p:nvSpPr>
        <p:spPr>
          <a:xfrm>
            <a:off x="0" y="6611779"/>
            <a:ext cx="2279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Credit: http://www.datascience4all.org/</a:t>
            </a: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1098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Reset gate controls what parts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previous hidden state </a:t>
                </a:r>
                <a:r>
                  <a:rPr lang="en-US" sz="2400" dirty="0"/>
                  <a:t>are used to compute new content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109882" cy="4351338"/>
              </a:xfrm>
              <a:prstGeom prst="rect">
                <a:avLst/>
              </a:prstGeom>
              <a:blipFill>
                <a:blip r:embed="rId2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863A9F9-6580-E145-9D40-8F7C9162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 Reset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05480-36DB-4842-851A-A5573A4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73532-8439-D24D-9C72-9B05F4EB36A0}"/>
              </a:ext>
            </a:extLst>
          </p:cNvPr>
          <p:cNvGrpSpPr/>
          <p:nvPr/>
        </p:nvGrpSpPr>
        <p:grpSpPr>
          <a:xfrm>
            <a:off x="1444479" y="2112285"/>
            <a:ext cx="4274820" cy="3108960"/>
            <a:chOff x="6692340" y="2892400"/>
            <a:chExt cx="4274820" cy="3108960"/>
          </a:xfrm>
        </p:grpSpPr>
        <p:pic>
          <p:nvPicPr>
            <p:cNvPr id="13" name="Picture 2" descr="The structure of GRU">
              <a:extLst>
                <a:ext uri="{FF2B5EF4-FFF2-40B4-BE49-F238E27FC236}">
                  <a16:creationId xmlns:a16="http://schemas.microsoft.com/office/drawing/2014/main" id="{4DFA83F8-51A1-494E-B5E3-02181582C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BAB900-CDD5-4B47-A929-B450B7E55A73}"/>
                </a:ext>
              </a:extLst>
            </p:cNvPr>
            <p:cNvSpPr txBox="1"/>
            <p:nvPr/>
          </p:nvSpPr>
          <p:spPr>
            <a:xfrm>
              <a:off x="8194800" y="3027074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707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50619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selects useful parts of </a:t>
                </a:r>
                <a:r>
                  <a:rPr lang="en-US" sz="24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previous hidden state</a:t>
                </a:r>
              </a:p>
              <a:p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current input </a:t>
                </a:r>
                <a:r>
                  <a:rPr lang="en-US" sz="2400" dirty="0"/>
                  <a:t>to compute new hidden content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2A4756-ABF3-C04C-A0A4-1B07C3CD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506192" cy="4351338"/>
              </a:xfrm>
              <a:prstGeom prst="rect">
                <a:avLst/>
              </a:prstGeo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863A9F9-6580-E145-9D40-8F7C9162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 New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 Content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05480-36DB-4842-851A-A5573A4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DD786D-DDD9-1648-9E8D-9FBEB26990FD}"/>
              </a:ext>
            </a:extLst>
          </p:cNvPr>
          <p:cNvGrpSpPr/>
          <p:nvPr/>
        </p:nvGrpSpPr>
        <p:grpSpPr>
          <a:xfrm>
            <a:off x="1444479" y="2112285"/>
            <a:ext cx="4274820" cy="3108960"/>
            <a:chOff x="6692340" y="2892400"/>
            <a:chExt cx="4274820" cy="3108960"/>
          </a:xfrm>
        </p:grpSpPr>
        <p:pic>
          <p:nvPicPr>
            <p:cNvPr id="9" name="Picture 2" descr="The structure of GRU">
              <a:extLst>
                <a:ext uri="{FF2B5EF4-FFF2-40B4-BE49-F238E27FC236}">
                  <a16:creationId xmlns:a16="http://schemas.microsoft.com/office/drawing/2014/main" id="{675E8BF8-FCA0-AE40-AC00-5B4F5AF60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B4BDC0-98EE-DA49-84E5-7E11BC59754C}"/>
                </a:ext>
              </a:extLst>
            </p:cNvPr>
            <p:cNvSpPr txBox="1"/>
            <p:nvPr/>
          </p:nvSpPr>
          <p:spPr>
            <a:xfrm>
              <a:off x="8194800" y="3027074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3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213E-B403-844E-A034-316ECAAE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</a:t>
            </a:r>
            <a:r>
              <a:rPr lang="zh-CN" altLang="en-US" dirty="0"/>
              <a:t> </a:t>
            </a:r>
            <a:r>
              <a:rPr lang="en-US" altLang="zh-CN" dirty="0"/>
              <a:t>Output Hidden State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6029-A83B-4947-8F82-7C511CF6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04877A9-33BF-F440-A274-44105B1399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50619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Update gate simultaneously controls what is </a:t>
                </a:r>
                <a:r>
                  <a:rPr lang="en-US" sz="24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kept from previous hidden state</a:t>
                </a:r>
                <a:r>
                  <a:rPr lang="en-US" sz="2400" dirty="0">
                    <a:ea typeface="Cambria Math" panose="02040503050406030204" pitchFamily="18" charset="0"/>
                  </a:rPr>
                  <a:t>, and what is </a:t>
                </a:r>
                <a:r>
                  <a:rPr lang="en-US" sz="24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updated to new hidden state content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04877A9-33BF-F440-A274-44105B139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506192" cy="4351338"/>
              </a:xfrm>
              <a:prstGeom prst="rect">
                <a:avLst/>
              </a:prstGeom>
              <a:blipFill>
                <a:blip r:embed="rId2"/>
                <a:stretch>
                  <a:fillRect l="-1613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A4DB80D-4750-5540-8208-1BAA132B9F48}"/>
              </a:ext>
            </a:extLst>
          </p:cNvPr>
          <p:cNvGrpSpPr/>
          <p:nvPr/>
        </p:nvGrpSpPr>
        <p:grpSpPr>
          <a:xfrm>
            <a:off x="1444479" y="2112285"/>
            <a:ext cx="4274820" cy="3108960"/>
            <a:chOff x="6692340" y="2892400"/>
            <a:chExt cx="4274820" cy="3108960"/>
          </a:xfrm>
        </p:grpSpPr>
        <p:pic>
          <p:nvPicPr>
            <p:cNvPr id="10" name="Picture 2" descr="The structure of GRU">
              <a:extLst>
                <a:ext uri="{FF2B5EF4-FFF2-40B4-BE49-F238E27FC236}">
                  <a16:creationId xmlns:a16="http://schemas.microsoft.com/office/drawing/2014/main" id="{F01C25D1-B95A-0D41-AD8B-EBF584D54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340" y="2892400"/>
              <a:ext cx="4274820" cy="31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5AB3C0-13F1-C245-A597-23F6D965D1F2}"/>
                </a:ext>
              </a:extLst>
            </p:cNvPr>
            <p:cNvSpPr txBox="1"/>
            <p:nvPr/>
          </p:nvSpPr>
          <p:spPr>
            <a:xfrm>
              <a:off x="8194800" y="3027074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GRU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603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8B7A-DA8D-C948-87A4-47687E64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  <a:r>
              <a:rPr lang="zh-CN" altLang="en-US" dirty="0"/>
              <a:t> </a:t>
            </a:r>
            <a:r>
              <a:rPr lang="en-US" altLang="zh-CN" dirty="0"/>
              <a:t>VS. LSTM: Which to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594F-DCF3-9540-8122-ED7ECE3B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many tasks, both architectures yield comparable performance [</a:t>
            </a:r>
            <a:r>
              <a:rPr lang="en-US" altLang="zh-CN" dirty="0"/>
              <a:t>1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Both architectures were proposed to tackle the vanishing gradient problem </a:t>
            </a:r>
            <a:r>
              <a:rPr lang="en-US" altLang="zh-CN" dirty="0"/>
              <a:t>but using a </a:t>
            </a:r>
            <a:r>
              <a:rPr lang="en-US" dirty="0"/>
              <a:t>different way of </a:t>
            </a:r>
            <a:r>
              <a:rPr lang="en-US" b="1" dirty="0"/>
              <a:t>fusing previous timestep information with gates </a:t>
            </a:r>
            <a:r>
              <a:rPr lang="en-US" dirty="0"/>
              <a:t>to prevent from vanishing gradients</a:t>
            </a:r>
          </a:p>
          <a:p>
            <a:endParaRPr lang="en-US" dirty="0"/>
          </a:p>
          <a:p>
            <a:r>
              <a:rPr lang="en-US" dirty="0"/>
              <a:t>Nevertheless, the gradient flow in LSTM comes from three different gates, so intuitively, you would observe </a:t>
            </a:r>
            <a:r>
              <a:rPr lang="en-US" b="1" dirty="0"/>
              <a:t>more variability in the gradient descent</a:t>
            </a:r>
            <a:r>
              <a:rPr lang="en-US" dirty="0"/>
              <a:t> compared to GRUs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15CBD-F445-0649-822E-647DA9D6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7199F-BAD5-E342-8B0A-B81D827C3D24}"/>
              </a:ext>
            </a:extLst>
          </p:cNvPr>
          <p:cNvSpPr txBox="1"/>
          <p:nvPr/>
        </p:nvSpPr>
        <p:spPr>
          <a:xfrm>
            <a:off x="0" y="659067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 err="1"/>
              <a:t>Greff</a:t>
            </a:r>
            <a:r>
              <a:rPr lang="en-US" sz="1100" dirty="0"/>
              <a:t>, K., Srivastava, R. K., </a:t>
            </a:r>
            <a:r>
              <a:rPr lang="en-US" sz="1100" dirty="0" err="1"/>
              <a:t>Koutník</a:t>
            </a:r>
            <a:r>
              <a:rPr lang="en-US" sz="1100" dirty="0"/>
              <a:t>, J., </a:t>
            </a:r>
            <a:r>
              <a:rPr lang="en-US" sz="1100" dirty="0" err="1"/>
              <a:t>Steunebrink</a:t>
            </a:r>
            <a:r>
              <a:rPr lang="en-US" sz="1100" dirty="0"/>
              <a:t>, B. R., &amp; </a:t>
            </a:r>
            <a:r>
              <a:rPr lang="en-US" sz="1100" dirty="0" err="1"/>
              <a:t>Schmidhuber</a:t>
            </a:r>
            <a:r>
              <a:rPr lang="en-US" sz="1100" dirty="0"/>
              <a:t>, J. (2016). LSTM: </a:t>
            </a:r>
            <a:r>
              <a:rPr lang="en-US" sz="1100" u="sng" dirty="0">
                <a:hlinkClick r:id="rId2"/>
              </a:rPr>
              <a:t>A search space odyssey.</a:t>
            </a:r>
            <a:r>
              <a:rPr lang="en-US" sz="1100" i="1" dirty="0"/>
              <a:t> IEEE transactions on neural networks and learning systems</a:t>
            </a:r>
            <a:r>
              <a:rPr lang="en-US" sz="1100" dirty="0"/>
              <a:t>, </a:t>
            </a:r>
            <a:r>
              <a:rPr lang="en-US" sz="1100" i="1" dirty="0"/>
              <a:t>28</a:t>
            </a:r>
            <a:r>
              <a:rPr lang="en-US" sz="1100" dirty="0"/>
              <a:t>(10), 2222–2232.</a:t>
            </a:r>
          </a:p>
        </p:txBody>
      </p:sp>
    </p:spTree>
    <p:extLst>
      <p:ext uri="{BB962C8B-B14F-4D97-AF65-F5344CB8AC3E}">
        <p14:creationId xmlns:p14="http://schemas.microsoft.com/office/powerpoint/2010/main" val="3683646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8B7A-DA8D-C948-87A4-47687E64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  <a:r>
              <a:rPr lang="zh-CN" altLang="en-US" dirty="0"/>
              <a:t> </a:t>
            </a:r>
            <a:r>
              <a:rPr lang="en-US" altLang="zh-CN" dirty="0"/>
              <a:t>VS. LSTM: Which to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594F-DCF3-9540-8122-ED7ECE3B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GRU has two gates (reset and update gates) whereas an LSTM has three gates (namely input, output, and forget gates)</a:t>
            </a:r>
          </a:p>
          <a:p>
            <a:endParaRPr lang="en-US" dirty="0"/>
          </a:p>
          <a:p>
            <a:r>
              <a:rPr lang="en-US" b="1" dirty="0"/>
              <a:t>GRU is considered more efficient</a:t>
            </a:r>
            <a:r>
              <a:rPr lang="en-US" dirty="0"/>
              <a:t> in terms of simpler structure</a:t>
            </a:r>
            <a:r>
              <a:rPr lang="zh-CN" altLang="en-US" dirty="0"/>
              <a:t> </a:t>
            </a:r>
            <a:r>
              <a:rPr lang="en-US" altLang="zh-CN" dirty="0"/>
              <a:t>with fewer </a:t>
            </a:r>
            <a:r>
              <a:rPr lang="en-US" dirty="0"/>
              <a:t>parameters</a:t>
            </a:r>
          </a:p>
          <a:p>
            <a:endParaRPr lang="en-US" dirty="0"/>
          </a:p>
          <a:p>
            <a:r>
              <a:rPr lang="en-US" dirty="0"/>
              <a:t>In small-scale datasets with not too long sequences, it is common to use GRU cells since with fewer data the expressive power of LSTM may not be exposed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15CBD-F445-0649-822E-647DA9D6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37E7-F180-D043-87BE-208C74AB26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2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29554</TotalTime>
  <Words>2756</Words>
  <Application>Microsoft Macintosh PowerPoint</Application>
  <PresentationFormat>Widescreen</PresentationFormat>
  <Paragraphs>435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Recurrent Neural Networks II</vt:lpstr>
      <vt:lpstr>Recall: Long-Short Term Memory</vt:lpstr>
      <vt:lpstr>Gated Recurrent Unit (GRU)</vt:lpstr>
      <vt:lpstr>GRU: Update Gate</vt:lpstr>
      <vt:lpstr>GRU: Reset Gate</vt:lpstr>
      <vt:lpstr>GRU: New Hidden State Content</vt:lpstr>
      <vt:lpstr>GRU: Output Hidden State</vt:lpstr>
      <vt:lpstr>GRU VS. LSTM: Which to Use?</vt:lpstr>
      <vt:lpstr>GRU VS. LSTM: Which to Use?</vt:lpstr>
      <vt:lpstr>GRU VS. LSTM: Which to Use?</vt:lpstr>
      <vt:lpstr>Deep RNN Examples: Stacked LSTMs</vt:lpstr>
      <vt:lpstr>Deep RNN Examples: Stacked LSTMs</vt:lpstr>
      <vt:lpstr>Deep RNN Examples: Stacked LSTMs</vt:lpstr>
      <vt:lpstr>Stacked LSTMs</vt:lpstr>
      <vt:lpstr>Deep RNN Examples: Bidirectional LSTM</vt:lpstr>
      <vt:lpstr>Bidirectional LSTM Example</vt:lpstr>
      <vt:lpstr>Bidirectional LSTM Example</vt:lpstr>
      <vt:lpstr>Bidirectional LSTM</vt:lpstr>
      <vt:lpstr>Bidirectional LSTM Example</vt:lpstr>
      <vt:lpstr>RNN Applications: Sentiment Classification </vt:lpstr>
      <vt:lpstr>RNN Applications: Sentiment Classification </vt:lpstr>
      <vt:lpstr>RNN Applications: Machine Translation</vt:lpstr>
      <vt:lpstr>RNN Applications: Machine Translation</vt:lpstr>
      <vt:lpstr>Sequence-to-Sequence Learning (Seq2Seq)</vt:lpstr>
      <vt:lpstr>Seq2Seq</vt:lpstr>
      <vt:lpstr>Seq2Seq</vt:lpstr>
      <vt:lpstr>Limitations of Seq2Seq I</vt:lpstr>
      <vt:lpstr>Teacher Forcing</vt:lpstr>
      <vt:lpstr>Pros and Cons of Teacher Forcing</vt:lpstr>
      <vt:lpstr>Curriculum Learning</vt:lpstr>
      <vt:lpstr>Scheduled Sampling</vt:lpstr>
      <vt:lpstr>Limitations of Seq2Seq II</vt:lpstr>
      <vt:lpstr>Attention in Seq2Seq</vt:lpstr>
      <vt:lpstr>Attention in Seq2Seq</vt:lpstr>
      <vt:lpstr>Attention in Seq2Seq</vt:lpstr>
      <vt:lpstr>Attention in Seq2Seq</vt:lpstr>
      <vt:lpstr>Attention in Seq2Seq</vt:lpstr>
      <vt:lpstr>More than Language Models RNN in Sports </vt:lpstr>
      <vt:lpstr>More than Language Model Traffic Forecasting</vt:lpstr>
      <vt:lpstr>Traffic Forecasting</vt:lpstr>
      <vt:lpstr>Summary</vt:lpstr>
      <vt:lpstr>Acknowledgements</vt:lpstr>
      <vt:lpstr>These materials are released under a CC-BY License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Artificial Intelligence: Course Introduction</dc:title>
  <dc:creator>Yao-Yi Chiang</dc:creator>
  <cp:lastModifiedBy>Yao-Yi Chiang</cp:lastModifiedBy>
  <cp:revision>168</cp:revision>
  <dcterms:created xsi:type="dcterms:W3CDTF">2022-01-06T20:21:30Z</dcterms:created>
  <dcterms:modified xsi:type="dcterms:W3CDTF">2022-04-13T22:40:58Z</dcterms:modified>
</cp:coreProperties>
</file>